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58" r:id="rId1"/>
  </p:sldMasterIdLst>
  <p:notesMasterIdLst>
    <p:notesMasterId r:id="rId12"/>
  </p:notesMasterIdLst>
  <p:handoutMasterIdLst>
    <p:handoutMasterId r:id="rId13"/>
  </p:handoutMasterIdLst>
  <p:sldIdLst>
    <p:sldId id="261" r:id="rId2"/>
    <p:sldId id="275" r:id="rId3"/>
    <p:sldId id="276" r:id="rId4"/>
    <p:sldId id="282" r:id="rId5"/>
    <p:sldId id="278" r:id="rId6"/>
    <p:sldId id="277" r:id="rId7"/>
    <p:sldId id="279" r:id="rId8"/>
    <p:sldId id="280" r:id="rId9"/>
    <p:sldId id="281" r:id="rId10"/>
    <p:sldId id="273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36">
          <p15:clr>
            <a:srgbClr val="A4A3A4"/>
          </p15:clr>
        </p15:guide>
        <p15:guide id="2" orient="horz" pos="391">
          <p15:clr>
            <a:srgbClr val="A4A3A4"/>
          </p15:clr>
        </p15:guide>
        <p15:guide id="3" orient="horz" pos="3975">
          <p15:clr>
            <a:srgbClr val="A4A3A4"/>
          </p15:clr>
        </p15:guide>
        <p15:guide id="4" orient="horz" pos="1030">
          <p15:clr>
            <a:srgbClr val="A4A3A4"/>
          </p15:clr>
        </p15:guide>
        <p15:guide id="5" pos="7312">
          <p15:clr>
            <a:srgbClr val="A4A3A4"/>
          </p15:clr>
        </p15:guide>
        <p15:guide id="6" pos="37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 useTimings="0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3869" autoAdjust="0"/>
    <p:restoredTop sz="95588" autoAdjust="0"/>
  </p:normalViewPr>
  <p:slideViewPr>
    <p:cSldViewPr snapToGrid="0" showGuides="1">
      <p:cViewPr varScale="1">
        <p:scale>
          <a:sx n="90" d="100"/>
          <a:sy n="90" d="100"/>
        </p:scale>
        <p:origin x="232" y="440"/>
      </p:cViewPr>
      <p:guideLst>
        <p:guide orient="horz" pos="936"/>
        <p:guide orient="horz" pos="391"/>
        <p:guide orient="horz" pos="3975"/>
        <p:guide orient="horz" pos="1030"/>
        <p:guide pos="7312"/>
        <p:guide pos="37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122" d="100"/>
          <a:sy n="122" d="100"/>
        </p:scale>
        <p:origin x="4914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Pladsholder til dato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8F9E11-F642-4BF2-B4DC-AF7D35EA7551}" type="datetimeFigureOut">
              <a:rPr lang="en-GB" smtClean="0"/>
              <a:t>04/09/2020</a:t>
            </a:fld>
            <a:endParaRPr lang="en-GB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A371A3-64EC-4735-8565-D99D7827967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92714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72A38B-F9FA-4036-A084-652409E98F08}" type="datetimeFigureOut">
              <a:rPr lang="en-GB" smtClean="0"/>
              <a:t>04/09/2020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436F85-577F-4A92-A47F-D540A2BCC8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8091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ias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dias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21109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hyperlink" Target="http://www.designguide.ku.dk/ku/skabeloner/powerpoint/praesentationer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hyperlink" Target="http://image.ku.dk/lightbox/211/13407586855728741badb20/" TargetMode="Externa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lar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6408000" tIns="360000" anchor="ctr" anchorCtr="0"/>
          <a:lstStyle>
            <a:lvl1pPr marL="0" indent="0" algn="l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 Click icon to insert image</a:t>
            </a:r>
          </a:p>
        </p:txBody>
      </p:sp>
      <p:sp>
        <p:nvSpPr>
          <p:cNvPr id="2" name="Titel 2"/>
          <p:cNvSpPr>
            <a:spLocks noGrp="1"/>
          </p:cNvSpPr>
          <p:nvPr>
            <p:ph type="ctrTitle" hasCustomPrompt="1"/>
          </p:nvPr>
        </p:nvSpPr>
        <p:spPr>
          <a:xfrm>
            <a:off x="0" y="691815"/>
            <a:ext cx="5959476" cy="5474035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master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951B3894-1A27-474F-B850-4D19BD66A348}" type="datetime1">
              <a:rPr lang="en-GB" smtClean="0"/>
              <a:t>04/09/2020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2" y="4053600"/>
            <a:ext cx="4946650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88962" y="3007285"/>
            <a:ext cx="4946649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1020200"/>
            <a:ext cx="4946649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8290818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588963" y="1635125"/>
            <a:ext cx="11012487" cy="4675188"/>
          </a:xfrm>
          <a:blipFill>
            <a:blip r:embed="rId2"/>
            <a:stretch>
              <a:fillRect/>
            </a:stretch>
          </a:blipFill>
        </p:spPr>
        <p:txBody>
          <a:bodyPr lIns="0" tIns="2304000" rIns="0" anchor="t" anchorCtr="0"/>
          <a:lstStyle>
            <a:lvl1pPr marL="0" indent="0" algn="ct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2"/>
            <a:ext cx="11012486" cy="865187"/>
          </a:xfrm>
        </p:spPr>
        <p:txBody>
          <a:bodyPr/>
          <a:lstStyle/>
          <a:p>
            <a:r>
              <a:rPr lang="en-GB" dirty="0"/>
              <a:t>Click to add title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1A63A-195F-4E5C-807F-EC3E378B62DA}" type="datetime1">
              <a:rPr lang="en-GB" smtClean="0"/>
              <a:t>04/09/2020</a:t>
            </a:fld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191671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ext label right and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tx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243638" y="4903567"/>
            <a:ext cx="5948362" cy="1398808"/>
          </a:xfrm>
          <a:solidFill>
            <a:srgbClr val="A31D20">
              <a:alpha val="95000"/>
            </a:srgbClr>
          </a:solidFill>
        </p:spPr>
        <p:txBody>
          <a:bodyPr lIns="252000" tIns="144000" rIns="540000" bIns="144000"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03916-CE1E-4939-B417-902161F0D6C0}" type="datetime1">
              <a:rPr lang="en-GB" smtClean="0"/>
              <a:t>04/09/2020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605502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ext label lef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0" y="4903567"/>
            <a:ext cx="5948362" cy="1398808"/>
          </a:xfrm>
          <a:solidFill>
            <a:srgbClr val="A31D20">
              <a:alpha val="95000"/>
            </a:srgbClr>
          </a:solidFill>
        </p:spPr>
        <p:txBody>
          <a:bodyPr lIns="576000" tIns="144000" rIns="252000" bIns="144000"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Click to add text</a:t>
            </a:r>
            <a:br>
              <a:rPr lang="en-GB" dirty="0"/>
            </a:br>
            <a:br>
              <a:rPr lang="en-GB" sz="2400" spc="100" dirty="0">
                <a:solidFill>
                  <a:schemeClr val="bg1"/>
                </a:solidFill>
                <a:latin typeface="+mj-lt"/>
                <a:cs typeface="Microsoft New Tai Lue"/>
              </a:rPr>
            </a:br>
            <a:r>
              <a:rPr lang="en-GB" dirty="0"/>
              <a:t>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B2958-03A2-4F19-961A-7F5FB9224D6C}" type="datetime1">
              <a:rPr lang="en-GB" smtClean="0"/>
              <a:t>04/09/2020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945602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label righ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93520-C84B-4D2B-928A-908E06562600}" type="datetime1">
              <a:rPr lang="en-GB" smtClean="0"/>
              <a:t>04/09/2020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6243638" y="2036763"/>
            <a:ext cx="5948362" cy="4265612"/>
          </a:xfrm>
          <a:solidFill>
            <a:schemeClr val="accent1">
              <a:alpha val="95000"/>
            </a:schemeClr>
          </a:solidFill>
        </p:spPr>
        <p:txBody>
          <a:bodyPr lIns="252000" tIns="144000" rIns="540000" bIns="144000"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  <a:lvl2pPr marL="719138" indent="-357188">
              <a:defRPr>
                <a:solidFill>
                  <a:schemeClr val="bg1"/>
                </a:solidFill>
              </a:defRPr>
            </a:lvl2pPr>
            <a:lvl3pPr marL="719138" indent="-358775">
              <a:defRPr>
                <a:solidFill>
                  <a:schemeClr val="bg1"/>
                </a:solidFill>
              </a:defRPr>
            </a:lvl3pPr>
            <a:lvl4pPr marL="719138" indent="-358775">
              <a:defRPr>
                <a:solidFill>
                  <a:schemeClr val="bg1"/>
                </a:solidFill>
              </a:defRPr>
            </a:lvl4pPr>
            <a:lvl5pPr marL="719138" indent="-358775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7580104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label lef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6408000" tIns="360000" rIns="0" anchor="ctr" anchorCtr="0"/>
          <a:lstStyle>
            <a:lvl1pPr marL="0" indent="0" algn="l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 Click icon to insert image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CA368-D880-47DA-A0D7-DBD567C71490}" type="datetime1">
              <a:rPr lang="en-GB" smtClean="0"/>
              <a:t>04/09/2020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0" y="2036763"/>
            <a:ext cx="5948362" cy="4265612"/>
          </a:xfrm>
          <a:solidFill>
            <a:schemeClr val="accent1">
              <a:alpha val="95000"/>
            </a:schemeClr>
          </a:solidFill>
        </p:spPr>
        <p:txBody>
          <a:bodyPr lIns="576000" tIns="144000" rIns="252000" bIns="144000"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  <a:lvl2pPr marL="719138" indent="-358775">
              <a:defRPr>
                <a:solidFill>
                  <a:schemeClr val="bg1"/>
                </a:solidFill>
              </a:defRPr>
            </a:lvl2pPr>
            <a:lvl3pPr marL="719138" indent="-358775">
              <a:defRPr>
                <a:solidFill>
                  <a:schemeClr val="bg1"/>
                </a:solidFill>
              </a:defRPr>
            </a:lvl3pPr>
            <a:lvl4pPr marL="719138" indent="-358775">
              <a:defRPr>
                <a:solidFill>
                  <a:schemeClr val="bg1"/>
                </a:solidFill>
              </a:defRPr>
            </a:lvl4pPr>
            <a:lvl5pPr marL="719138" indent="-358775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 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1472760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ital bullet list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DAF43-1202-426F-86D9-1103B3A8C111}" type="datetime1">
              <a:rPr lang="en-GB" smtClean="0"/>
              <a:t>04/09/2020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3" y="620713"/>
            <a:ext cx="11012487" cy="5682589"/>
          </a:xfrm>
          <a:noFill/>
        </p:spPr>
        <p:txBody>
          <a:bodyPr lIns="0" tIns="0" rIns="0" bIns="0"/>
          <a:lstStyle>
            <a:lvl1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9878392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a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kstfelt 8"/>
          <p:cNvSpPr txBox="1"/>
          <p:nvPr userDrawn="1"/>
        </p:nvSpPr>
        <p:spPr>
          <a:xfrm>
            <a:off x="421280" y="612884"/>
            <a:ext cx="116761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0" b="1" dirty="0">
                <a:solidFill>
                  <a:schemeClr val="bg1"/>
                </a:solidFill>
              </a:rPr>
              <a:t>”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266C6-A1D4-4BB6-B61E-6364AC795043}" type="datetime1">
              <a:rPr lang="en-GB" smtClean="0"/>
              <a:t>04/09/2020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3" y="1628775"/>
            <a:ext cx="11012487" cy="4114799"/>
          </a:xfrm>
          <a:noFill/>
        </p:spPr>
        <p:txBody>
          <a:bodyPr lIns="0" tIns="0" rIns="0" bIns="0" anchor="t" anchorCtr="0"/>
          <a:lstStyle>
            <a:lvl1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2712" y="5934971"/>
            <a:ext cx="11019496" cy="367404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Name, source</a:t>
            </a:r>
          </a:p>
        </p:txBody>
      </p:sp>
    </p:spTree>
    <p:extLst>
      <p:ext uri="{BB962C8B-B14F-4D97-AF65-F5344CB8AC3E}">
        <p14:creationId xmlns:p14="http://schemas.microsoft.com/office/powerpoint/2010/main" val="4142963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mirrored text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A35EA-AC5E-4877-A18B-61505BAEB1C8}" type="datetime1">
              <a:rPr lang="en-GB" smtClean="0"/>
              <a:t>04/09/2020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9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4" y="1628775"/>
            <a:ext cx="5358535" cy="4674527"/>
          </a:xfrm>
          <a:noFill/>
        </p:spPr>
        <p:txBody>
          <a:bodyPr lIns="0" tIns="0" rIns="0" bIns="0"/>
          <a:lstStyle>
            <a:lvl1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6" hasCustomPrompt="1"/>
          </p:nvPr>
        </p:nvSpPr>
        <p:spPr>
          <a:xfrm>
            <a:off x="6244503" y="1628775"/>
            <a:ext cx="5356948" cy="4674527"/>
          </a:xfrm>
          <a:noFill/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4"/>
            <a:ext cx="11012486" cy="86359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6273087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ing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478A3-87BB-4F17-9C03-F753FCD936D6}" type="datetime1">
              <a:rPr lang="en-GB" smtClean="0"/>
              <a:t>04/09/2020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588963" y="1628775"/>
            <a:ext cx="11012487" cy="4673600"/>
          </a:xfrm>
        </p:spPr>
        <p:txBody>
          <a:bodyPr anchor="t" anchorCtr="0"/>
          <a:lstStyle>
            <a:lvl1pPr>
              <a:defRPr sz="6400" b="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5438843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</a:t>
            </a:r>
          </a:p>
        </p:txBody>
      </p:sp>
      <p:sp>
        <p:nvSpPr>
          <p:cNvPr id="3" name="Pladsholder til dato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3D152-D2BD-43FF-9B39-3177693EB010}" type="datetime1">
              <a:rPr lang="en-GB" smtClean="0"/>
              <a:t>04/09/2020</a:t>
            </a:fld>
            <a:endParaRPr lang="en-GB" dirty="0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609304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small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6408000" tIns="360000" anchor="ctr" anchorCtr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32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 Click icon to insert image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EA612452-9420-4860-8BE2-68A6A50F390E}" type="datetime1">
              <a:rPr lang="en-GB" smtClean="0"/>
              <a:t>04/09/2020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2271092"/>
            <a:ext cx="5959476" cy="3895200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26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42705"/>
            <a:ext cx="4983162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  <a:br>
              <a:rPr lang="en-GB" dirty="0"/>
            </a:br>
            <a:endParaRPr lang="en-GB" dirty="0"/>
          </a:p>
        </p:txBody>
      </p:sp>
      <p:sp>
        <p:nvSpPr>
          <p:cNvPr id="9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2610941"/>
            <a:ext cx="4946649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96780345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1CFF0-9A20-4133-8B37-19DE66F899A5}" type="datetime1">
              <a:rPr lang="en-GB" smtClean="0"/>
              <a:t>04/09/2020</a:t>
            </a:fld>
            <a:endParaRPr lang="en-GB" dirty="0"/>
          </a:p>
        </p:txBody>
      </p:sp>
      <p:sp>
        <p:nvSpPr>
          <p:cNvPr id="3" name="Pladsholder til sidefod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315452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5250752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User gu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 txBox="1">
            <a:spLocks/>
          </p:cNvSpPr>
          <p:nvPr userDrawn="1"/>
        </p:nvSpPr>
        <p:spPr>
          <a:xfrm>
            <a:off x="588964" y="613649"/>
            <a:ext cx="11012486" cy="87992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lnSpc>
                <a:spcPct val="100000"/>
              </a:lnSpc>
              <a:spcBef>
                <a:spcPct val="0"/>
              </a:spcBef>
              <a:buNone/>
              <a:defRPr sz="3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GB" sz="3000" dirty="0">
                <a:solidFill>
                  <a:schemeClr val="tx1"/>
                </a:solidFill>
              </a:rPr>
              <a:t>User guide </a:t>
            </a:r>
            <a:r>
              <a:rPr lang="en-GB" sz="1800" dirty="0">
                <a:solidFill>
                  <a:schemeClr val="tx1"/>
                </a:solidFill>
              </a:rPr>
              <a:t>– delete before use</a:t>
            </a:r>
          </a:p>
        </p:txBody>
      </p:sp>
      <p:sp>
        <p:nvSpPr>
          <p:cNvPr id="46" name="Text Box 48"/>
          <p:cNvSpPr txBox="1">
            <a:spLocks noChangeArrowheads="1"/>
          </p:cNvSpPr>
          <p:nvPr userDrawn="1"/>
        </p:nvSpPr>
        <p:spPr bwMode="auto">
          <a:xfrm>
            <a:off x="587376" y="1640495"/>
            <a:ext cx="1750290" cy="38769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UCPH PowerPoint templates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When you open PowerPoint on your UCPH computer, </a:t>
            </a:r>
            <a:r>
              <a:rPr lang="en-GB" sz="800" kern="1200" dirty="0">
                <a:solidFill>
                  <a:schemeClr val="tx1"/>
                </a:solidFill>
                <a:effectLst/>
                <a:latin typeface="Arial" charset="0"/>
                <a:ea typeface="Calibri" panose="020F0502020204030204" pitchFamily="34" charset="0"/>
                <a:cs typeface="Times New Roman" panose="02020603050405020304" pitchFamily="18" charset="0"/>
              </a:rPr>
              <a:t>PowerPoint opens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 template in 4:3 format with an English UCPH logo.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When you click on the UCPH tab in the toolbar, click "Select Template" to choose between templates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Danish and English 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4:3 and 16:9 formats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"full" or "empty" versions (in the full version there is an example of each slide type in the left-hand window)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as well as an example slide with text in English.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If you use a 'full' version, you must delete the slides you do not want to use.</a:t>
            </a:r>
            <a:b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Mac users and others can download PowerPoint templates at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8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www.designguide.ku.dk/ku/skabeloner/powerpoint/praesentationer/</a:t>
            </a:r>
            <a:endParaRPr lang="en-GB" sz="800" dirty="0">
              <a:solidFill>
                <a:schemeClr val="accent4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7" name="Text Box 48"/>
          <p:cNvSpPr txBox="1">
            <a:spLocks noChangeArrowheads="1"/>
          </p:cNvSpPr>
          <p:nvPr userDrawn="1"/>
        </p:nvSpPr>
        <p:spPr bwMode="auto">
          <a:xfrm>
            <a:off x="2570384" y="3966227"/>
            <a:ext cx="1755548" cy="1763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 your unit name (e.g. your department), page numbers and the date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1.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Click on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Insert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in the top menu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2.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Select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Header and Footer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3.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Fill in the fields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4.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Select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Apply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to all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or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Apply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if it is only to be used on a single slide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The information goes on the right-hand side of the page in the grey top bar.</a:t>
            </a:r>
          </a:p>
        </p:txBody>
      </p:sp>
      <p:sp>
        <p:nvSpPr>
          <p:cNvPr id="48" name="Text Box 48"/>
          <p:cNvSpPr txBox="1">
            <a:spLocks noChangeArrowheads="1"/>
          </p:cNvSpPr>
          <p:nvPr userDrawn="1"/>
        </p:nvSpPr>
        <p:spPr bwMode="auto">
          <a:xfrm>
            <a:off x="587375" y="5688880"/>
            <a:ext cx="189959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Create a new slide (2010 + 2013 and 2016 version) 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en-GB" altLang="da-DK" sz="8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on </a:t>
            </a: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Home</a:t>
            </a:r>
          </a:p>
        </p:txBody>
      </p:sp>
      <p:pic>
        <p:nvPicPr>
          <p:cNvPr id="49" name="Billede 40"/>
          <p:cNvPicPr>
            <a:picLocks noChangeAspect="1"/>
          </p:cNvPicPr>
          <p:nvPr userDrawn="1"/>
        </p:nvPicPr>
        <p:blipFill rotWithShape="1">
          <a:blip r:embed="rId3"/>
          <a:srcRect l="36944" r="2272" b="69429"/>
          <a:stretch/>
        </p:blipFill>
        <p:spPr>
          <a:xfrm>
            <a:off x="4157637" y="2896656"/>
            <a:ext cx="395416" cy="126627"/>
          </a:xfrm>
          <a:prstGeom prst="rect">
            <a:avLst/>
          </a:prstGeom>
        </p:spPr>
      </p:pic>
      <p:sp>
        <p:nvSpPr>
          <p:cNvPr id="50" name="Text Box 48"/>
          <p:cNvSpPr txBox="1">
            <a:spLocks noChangeArrowheads="1"/>
          </p:cNvSpPr>
          <p:nvPr userDrawn="1"/>
        </p:nvSpPr>
        <p:spPr bwMode="auto">
          <a:xfrm>
            <a:off x="2570384" y="2582327"/>
            <a:ext cx="1624241" cy="600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Replace slide type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en-GB" altLang="da-DK" sz="8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on </a:t>
            </a: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Home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Select 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Layout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to change the layout of your current slide.</a:t>
            </a:r>
          </a:p>
        </p:txBody>
      </p:sp>
      <p:sp>
        <p:nvSpPr>
          <p:cNvPr id="51" name="Text Box 48"/>
          <p:cNvSpPr txBox="1">
            <a:spLocks noChangeArrowheads="1"/>
          </p:cNvSpPr>
          <p:nvPr userDrawn="1"/>
        </p:nvSpPr>
        <p:spPr bwMode="auto">
          <a:xfrm>
            <a:off x="2570384" y="3315092"/>
            <a:ext cx="163462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Font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UCPH uses the font Microsoft New Tai Lue in PowerPoint.</a:t>
            </a:r>
            <a:endParaRPr lang="en-GB" altLang="da-DK" sz="8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52" name="Text Box 48"/>
          <p:cNvSpPr txBox="1">
            <a:spLocks noChangeArrowheads="1"/>
          </p:cNvSpPr>
          <p:nvPr userDrawn="1"/>
        </p:nvSpPr>
        <p:spPr bwMode="auto">
          <a:xfrm>
            <a:off x="4739114" y="1627125"/>
            <a:ext cx="1634624" cy="23391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Gridliness and Guides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see gridlines and guides</a:t>
            </a:r>
          </a:p>
          <a:p>
            <a:pPr marL="0" indent="0" eaLnBrk="1" hangingPunct="1">
              <a:lnSpc>
                <a:spcPct val="90000"/>
              </a:lnSpc>
              <a:spcAft>
                <a:spcPts val="600"/>
              </a:spcAft>
              <a:buNone/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Click on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View</a:t>
            </a:r>
          </a:p>
          <a:p>
            <a:pPr marL="0" indent="0" eaLnBrk="1" hangingPunct="1">
              <a:lnSpc>
                <a:spcPct val="90000"/>
              </a:lnSpc>
              <a:spcAft>
                <a:spcPts val="600"/>
              </a:spcAft>
              <a:buNone/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Gridlines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and/or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Guides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establish additional gridlines and guides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Hover the mouse over an existing gridline and click on the line (coordinates of the line are displayed)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Hold down the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CTRL key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while you move the location of the line (adds a new line).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Press Alt + F9 for a rapid display of gridlines</a:t>
            </a:r>
          </a:p>
        </p:txBody>
      </p:sp>
      <p:sp>
        <p:nvSpPr>
          <p:cNvPr id="53" name="Text Box 48"/>
          <p:cNvSpPr txBox="1">
            <a:spLocks noChangeArrowheads="1"/>
          </p:cNvSpPr>
          <p:nvPr userDrawn="1"/>
        </p:nvSpPr>
        <p:spPr bwMode="auto">
          <a:xfrm>
            <a:off x="4728822" y="4141417"/>
            <a:ext cx="1634624" cy="203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 picture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On layouts with picture placeholders: Click the icon and 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The text  ”Clik here to insert image” will not be visible in presentation mode.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You can find UCPH-images, which are adapted to and minimised to the 4:3 and 16:9 format via this link: </a:t>
            </a:r>
            <a:b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/>
              </a:rPr>
              <a:t>http://image.ku.dk/lightbox/211/13407586855728741badb20/</a:t>
            </a:r>
            <a:r>
              <a:rPr lang="en-GB" sz="800" b="0" baseline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/>
              </a:rPr>
              <a:t> </a:t>
            </a:r>
            <a:endParaRPr lang="en-GB" sz="800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Select slide show-view to activate the link.</a:t>
            </a:r>
          </a:p>
        </p:txBody>
      </p:sp>
      <p:sp>
        <p:nvSpPr>
          <p:cNvPr id="54" name="Text Box 48"/>
          <p:cNvSpPr txBox="1">
            <a:spLocks noChangeArrowheads="1"/>
          </p:cNvSpPr>
          <p:nvPr userDrawn="1"/>
        </p:nvSpPr>
        <p:spPr bwMode="auto">
          <a:xfrm>
            <a:off x="6691561" y="1640495"/>
            <a:ext cx="1634624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Image sizes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The optimal picture sizes are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4:3-format: 1.500 x 1.073 pixels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16:9-format: 1.500 x 818 pixels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Save the images in 72 dpi and in "jpg medium quality"</a:t>
            </a:r>
          </a:p>
        </p:txBody>
      </p:sp>
      <p:sp>
        <p:nvSpPr>
          <p:cNvPr id="55" name="Text Box 48"/>
          <p:cNvSpPr txBox="1">
            <a:spLocks noChangeArrowheads="1"/>
          </p:cNvSpPr>
          <p:nvPr userDrawn="1"/>
        </p:nvSpPr>
        <p:spPr bwMode="auto">
          <a:xfrm>
            <a:off x="6691561" y="2720006"/>
            <a:ext cx="1634624" cy="1920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Trimming pictures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. Click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Crop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change the image focus/size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If you want to scale the picture, hold the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SHIFT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button down while dragging in the image corners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3.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Right-click on the picture and 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Send to back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If you delete the picture and inserts a new, the picture may be in front of text and graphics. If this happens, you must select the image, right-click and 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Send to back</a:t>
            </a:r>
          </a:p>
        </p:txBody>
      </p:sp>
      <p:sp>
        <p:nvSpPr>
          <p:cNvPr id="56" name="Text Box 48"/>
          <p:cNvSpPr txBox="1">
            <a:spLocks noChangeArrowheads="1"/>
          </p:cNvSpPr>
          <p:nvPr userDrawn="1"/>
        </p:nvSpPr>
        <p:spPr bwMode="auto">
          <a:xfrm>
            <a:off x="6691561" y="4765322"/>
            <a:ext cx="1634624" cy="9941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Template colors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You can choose between a range of colors for backgrounds and graphs.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Right-click on the surface of which you want to change the color and then click on the paint can icon</a:t>
            </a:r>
          </a:p>
        </p:txBody>
      </p:sp>
      <p:sp>
        <p:nvSpPr>
          <p:cNvPr id="57" name="Text Box 48"/>
          <p:cNvSpPr txBox="1">
            <a:spLocks noChangeArrowheads="1"/>
          </p:cNvSpPr>
          <p:nvPr userDrawn="1"/>
        </p:nvSpPr>
        <p:spPr bwMode="auto">
          <a:xfrm>
            <a:off x="6691561" y="5815137"/>
            <a:ext cx="163462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Further information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See</a:t>
            </a:r>
            <a:r>
              <a:rPr lang="en-GB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</a:t>
            </a:r>
            <a:br>
              <a:rPr lang="en-GB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www.designguide.ku.dk/ku/</a:t>
            </a:r>
            <a:b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</a:b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skabeloner/powerpoint/</a:t>
            </a:r>
            <a:b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</a:b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praesentationer/</a:t>
            </a:r>
            <a:endParaRPr lang="en-GB" sz="800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</p:txBody>
      </p:sp>
      <p:pic>
        <p:nvPicPr>
          <p:cNvPr id="58" name="Billede 25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268044" y="4201412"/>
            <a:ext cx="257327" cy="275280"/>
          </a:xfrm>
          <a:prstGeom prst="rect">
            <a:avLst/>
          </a:prstGeom>
        </p:spPr>
      </p:pic>
      <p:pic>
        <p:nvPicPr>
          <p:cNvPr id="59" name="Billede 36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223538" y="2795378"/>
            <a:ext cx="288708" cy="275280"/>
          </a:xfrm>
          <a:prstGeom prst="rect">
            <a:avLst/>
          </a:prstGeom>
        </p:spPr>
      </p:pic>
      <p:pic>
        <p:nvPicPr>
          <p:cNvPr id="60" name="Billede 37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8241826" y="3187789"/>
            <a:ext cx="223122" cy="228843"/>
          </a:xfrm>
          <a:prstGeom prst="rect">
            <a:avLst/>
          </a:prstGeom>
        </p:spPr>
      </p:pic>
      <p:sp>
        <p:nvSpPr>
          <p:cNvPr id="61" name="Text Box 48"/>
          <p:cNvSpPr txBox="1">
            <a:spLocks noChangeArrowheads="1"/>
          </p:cNvSpPr>
          <p:nvPr userDrawn="1"/>
        </p:nvSpPr>
        <p:spPr bwMode="auto">
          <a:xfrm>
            <a:off x="2570384" y="1666128"/>
            <a:ext cx="1768136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Under the 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New slide 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button Click on the top part of the button to create a slide identical to the one selected. Click on the bottom part of the button to see a selection of possible layout choices</a:t>
            </a:r>
            <a:endParaRPr lang="en-GB" altLang="da-DK" sz="80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62" name="Picture 61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4271879" y="1743737"/>
            <a:ext cx="243186" cy="432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279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lar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8804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  <a:br>
              <a:rPr lang="en-GB" dirty="0"/>
            </a:br>
            <a:r>
              <a:rPr lang="en-GB" dirty="0"/>
              <a:t> </a:t>
            </a:r>
          </a:p>
        </p:txBody>
      </p:sp>
      <p:sp>
        <p:nvSpPr>
          <p:cNvPr id="2" name="Titel 2"/>
          <p:cNvSpPr>
            <a:spLocks noGrp="1"/>
          </p:cNvSpPr>
          <p:nvPr>
            <p:ph type="ctrTitle" hasCustomPrompt="1"/>
          </p:nvPr>
        </p:nvSpPr>
        <p:spPr>
          <a:xfrm>
            <a:off x="6243638" y="691815"/>
            <a:ext cx="5948362" cy="5474035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master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164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C8556FC4-408D-434F-B806-6794C0731CE5}" type="datetime1">
              <a:rPr lang="en-GB" smtClean="0"/>
              <a:t>04/09/2020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164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164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6622257" y="4053600"/>
            <a:ext cx="4979193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6622257" y="3007285"/>
            <a:ext cx="4979193" cy="726435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6622257" y="1020200"/>
            <a:ext cx="4977606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9034541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small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B8667F9C-DFC5-443F-A824-0B82CD2392C2}" type="datetime1">
              <a:rPr lang="en-GB" smtClean="0"/>
              <a:t>04/09/2020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6243638" y="2271092"/>
            <a:ext cx="5948362" cy="3895200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2448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9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6622257" y="4053600"/>
            <a:ext cx="4979193" cy="899766"/>
          </a:xfrm>
        </p:spPr>
        <p:txBody>
          <a:bodyPr r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6622258" y="2610941"/>
            <a:ext cx="4962920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629679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eal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8350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7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4" r="10628" b="7654"/>
          <a:stretch/>
        </p:blipFill>
        <p:spPr>
          <a:xfrm>
            <a:off x="1733575" y="-6016"/>
            <a:ext cx="10465859" cy="6858000"/>
          </a:xfrm>
          <a:prstGeom prst="rect">
            <a:avLst/>
          </a:prstGeom>
        </p:spPr>
      </p:pic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F595076C-D7DF-438D-8F3B-019473C5CBB5}" type="datetime1">
              <a:rPr lang="en-GB" smtClean="0"/>
              <a:t>04/09/2020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 hasCustomPrompt="1"/>
          </p:nvPr>
        </p:nvSpPr>
        <p:spPr>
          <a:xfrm>
            <a:off x="0" y="691815"/>
            <a:ext cx="5959476" cy="5474035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ct val="9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master</a:t>
            </a:r>
          </a:p>
        </p:txBody>
      </p:sp>
      <p:sp>
        <p:nvSpPr>
          <p:cNvPr id="37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88964" y="3007285"/>
            <a:ext cx="4946648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3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53600"/>
            <a:ext cx="4946649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587375" y="1020200"/>
            <a:ext cx="4946649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281795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eal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7"/>
          <p:cNvSpPr/>
          <p:nvPr userDrawn="1"/>
        </p:nvSpPr>
        <p:spPr>
          <a:xfrm>
            <a:off x="0" y="0"/>
            <a:ext cx="12198350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4" r="10628" b="7654"/>
          <a:stretch/>
        </p:blipFill>
        <p:spPr>
          <a:xfrm>
            <a:off x="1733575" y="-6016"/>
            <a:ext cx="10465859" cy="6858000"/>
          </a:xfrm>
          <a:prstGeom prst="rect">
            <a:avLst/>
          </a:prstGeom>
        </p:spPr>
      </p:pic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1A8FE306-C2F6-4A57-9B1E-3808C70DCDF2}" type="datetime1">
              <a:rPr lang="en-GB" smtClean="0"/>
              <a:t>04/09/2020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2271092"/>
            <a:ext cx="5959476" cy="3895200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53600"/>
            <a:ext cx="4946649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  <a:br>
              <a:rPr lang="en-GB" dirty="0"/>
            </a:br>
            <a:endParaRPr lang="en-GB" dirty="0"/>
          </a:p>
        </p:txBody>
      </p:sp>
      <p:sp>
        <p:nvSpPr>
          <p:cNvPr id="10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587375" y="2610941"/>
            <a:ext cx="4946649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6906823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3" y="620714"/>
            <a:ext cx="11012488" cy="865186"/>
          </a:xfrm>
        </p:spPr>
        <p:txBody>
          <a:bodyPr/>
          <a:lstStyle/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idx="1" hasCustomPrompt="1"/>
          </p:nvPr>
        </p:nvSpPr>
        <p:spPr>
          <a:xfrm>
            <a:off x="588963" y="1635125"/>
            <a:ext cx="11012488" cy="4675188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 marL="719138" indent="0">
              <a:buNone/>
              <a:defRPr/>
            </a:lvl4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A57D3-3A06-42DE-8329-4A599228B9A1}" type="datetime1">
              <a:rPr lang="en-GB" smtClean="0"/>
              <a:t>04/09/2020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96859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 and two content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4"/>
            <a:ext cx="11012486" cy="865186"/>
          </a:xfrm>
        </p:spPr>
        <p:txBody>
          <a:bodyPr/>
          <a:lstStyle/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88964" y="1635125"/>
            <a:ext cx="5358535" cy="4675187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endParaRPr lang="en-GB" dirty="0"/>
          </a:p>
        </p:txBody>
      </p:sp>
      <p:sp>
        <p:nvSpPr>
          <p:cNvPr id="4" name="Pladsholder til indhold 3"/>
          <p:cNvSpPr>
            <a:spLocks noGrp="1"/>
          </p:cNvSpPr>
          <p:nvPr>
            <p:ph sz="half" idx="2" hasCustomPrompt="1"/>
          </p:nvPr>
        </p:nvSpPr>
        <p:spPr>
          <a:xfrm>
            <a:off x="6244502" y="1635125"/>
            <a:ext cx="5356948" cy="4675187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 marL="719138" indent="0">
              <a:buNone/>
              <a:defRPr lang="da-DK" dirty="0" smtClean="0"/>
            </a:lvl4pPr>
            <a:lvl5pPr>
              <a:defRPr lang="da-DK" dirty="0"/>
            </a:lvl5pPr>
            <a:lvl8pPr marL="719138" indent="0">
              <a:buNone/>
              <a:defRPr/>
            </a:lvl8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04/09/2020</a:t>
            </a:fld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549679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6243639" y="1635125"/>
            <a:ext cx="5357812" cy="4675187"/>
          </a:xfrm>
          <a:blipFill>
            <a:blip r:embed="rId2"/>
            <a:stretch>
              <a:fillRect/>
            </a:stretch>
          </a:blipFill>
        </p:spPr>
        <p:txBody>
          <a:bodyPr lIns="0" tIns="2304000" rIns="0" anchor="t" anchorCtr="0"/>
          <a:lstStyle>
            <a:lvl1pPr marL="0" indent="0" algn="ct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5" y="620712"/>
            <a:ext cx="11012486" cy="865187"/>
          </a:xfrm>
        </p:spPr>
        <p:txBody>
          <a:bodyPr/>
          <a:lstStyle/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88964" y="1635125"/>
            <a:ext cx="5359398" cy="4675188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  <a:lvl5pPr>
              <a:defRPr lang="da-DK" dirty="0"/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36EBD-A59D-4A63-8430-010EAF79E64E}" type="datetime1">
              <a:rPr lang="en-GB" smtClean="0"/>
              <a:t>04/09/2020</a:t>
            </a:fld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17783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itel 1"/>
          <p:cNvSpPr>
            <a:spLocks noGrp="1"/>
          </p:cNvSpPr>
          <p:nvPr>
            <p:ph type="title"/>
          </p:nvPr>
        </p:nvSpPr>
        <p:spPr>
          <a:xfrm>
            <a:off x="588965" y="620714"/>
            <a:ext cx="11012486" cy="8651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a-DK" dirty="0" err="1"/>
              <a:t>Click</a:t>
            </a:r>
            <a:r>
              <a:rPr lang="da-DK" dirty="0"/>
              <a:t> to </a:t>
            </a:r>
            <a:r>
              <a:rPr lang="da-DK" dirty="0" err="1"/>
              <a:t>add</a:t>
            </a:r>
            <a:r>
              <a:rPr lang="da-DK" dirty="0"/>
              <a:t> </a:t>
            </a:r>
            <a:r>
              <a:rPr lang="da-DK" dirty="0" err="1"/>
              <a:t>title</a:t>
            </a:r>
            <a:endParaRPr lang="da-DK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588964" y="1635125"/>
            <a:ext cx="11012487" cy="467518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a-DK" dirty="0" err="1"/>
              <a:t>Click</a:t>
            </a:r>
            <a:r>
              <a:rPr lang="da-DK" dirty="0"/>
              <a:t> to </a:t>
            </a:r>
            <a:r>
              <a:rPr lang="da-DK" dirty="0" err="1"/>
              <a:t>add</a:t>
            </a:r>
            <a:r>
              <a:rPr lang="da-DK" dirty="0"/>
              <a:t> </a:t>
            </a:r>
            <a:r>
              <a:rPr lang="da-DK" dirty="0" err="1"/>
              <a:t>text</a:t>
            </a:r>
            <a:endParaRPr lang="da-DK" dirty="0"/>
          </a:p>
          <a:p>
            <a:pPr lvl="1"/>
            <a:r>
              <a:rPr lang="da-DK" dirty="0"/>
              <a:t>2</a:t>
            </a:r>
          </a:p>
          <a:p>
            <a:pPr lvl="2"/>
            <a:r>
              <a:rPr lang="da-DK" dirty="0"/>
              <a:t>3</a:t>
            </a:r>
          </a:p>
          <a:p>
            <a:pPr lvl="3"/>
            <a:r>
              <a:rPr lang="da-DK" dirty="0"/>
              <a:t>4</a:t>
            </a:r>
          </a:p>
          <a:p>
            <a:pPr lvl="4"/>
            <a:r>
              <a:rPr lang="da-DK" dirty="0"/>
              <a:t>5</a:t>
            </a:r>
          </a:p>
          <a:p>
            <a:pPr lvl="5"/>
            <a:r>
              <a:rPr lang="da-DK" dirty="0"/>
              <a:t>6</a:t>
            </a:r>
          </a:p>
          <a:p>
            <a:pPr lvl="6"/>
            <a:r>
              <a:rPr lang="da-DK" dirty="0"/>
              <a:t>7</a:t>
            </a:r>
          </a:p>
          <a:p>
            <a:pPr lvl="7"/>
            <a:r>
              <a:rPr lang="da-DK" dirty="0"/>
              <a:t>8</a:t>
            </a:r>
          </a:p>
          <a:p>
            <a:pPr lvl="8"/>
            <a:r>
              <a:rPr lang="da-DK" dirty="0"/>
              <a:t>9</a:t>
            </a:r>
          </a:p>
        </p:txBody>
      </p:sp>
      <p:sp>
        <p:nvSpPr>
          <p:cNvPr id="7" name="Rectangle 19"/>
          <p:cNvSpPr/>
          <p:nvPr userDrawn="1"/>
        </p:nvSpPr>
        <p:spPr>
          <a:xfrm>
            <a:off x="0" y="2"/>
            <a:ext cx="12192000" cy="332655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EEEFEE">
                  <a:alpha val="93000"/>
                </a:srgbClr>
              </a:gs>
            </a:gsLst>
            <a:lin ang="5400000" scaled="0"/>
            <a:tileRect/>
          </a:gradFill>
          <a:ln w="381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3"/>
          </p:nvPr>
        </p:nvSpPr>
        <p:spPr>
          <a:xfrm>
            <a:off x="3236495" y="85745"/>
            <a:ext cx="6981162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4"/>
          </p:nvPr>
        </p:nvSpPr>
        <p:spPr>
          <a:xfrm>
            <a:off x="11219691" y="85745"/>
            <a:ext cx="381759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2"/>
          </p:nvPr>
        </p:nvSpPr>
        <p:spPr>
          <a:xfrm>
            <a:off x="10329111" y="85745"/>
            <a:ext cx="814976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fld id="{22039412-A1D7-4F56-B074-5441266AA9AA}" type="datetime1">
              <a:rPr lang="da-DK" smtClean="0"/>
              <a:t>04.09.2020</a:t>
            </a:fld>
            <a:endParaRPr lang="da-DK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4"/>
          <a:srcRect l="12043" t="11448" r="17199" b="13844"/>
          <a:stretch/>
        </p:blipFill>
        <p:spPr>
          <a:xfrm>
            <a:off x="335534" y="63578"/>
            <a:ext cx="166516" cy="211296"/>
          </a:xfrm>
          <a:prstGeom prst="rect">
            <a:avLst/>
          </a:prstGeom>
        </p:spPr>
      </p:pic>
      <p:pic>
        <p:nvPicPr>
          <p:cNvPr id="13" name="Picture 27"/>
          <p:cNvPicPr>
            <a:picLocks noChangeAspect="1"/>
          </p:cNvPicPr>
          <p:nvPr userDrawn="1"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94" y="96467"/>
            <a:ext cx="2332648" cy="159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620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4" r:id="rId2"/>
    <p:sldLayoutId id="2147483673" r:id="rId3"/>
    <p:sldLayoutId id="2147483671" r:id="rId4"/>
    <p:sldLayoutId id="2147483659" r:id="rId5"/>
    <p:sldLayoutId id="2147483672" r:id="rId6"/>
    <p:sldLayoutId id="2147483660" r:id="rId7"/>
    <p:sldLayoutId id="2147483662" r:id="rId8"/>
    <p:sldLayoutId id="2147483684" r:id="rId9"/>
    <p:sldLayoutId id="2147483685" r:id="rId10"/>
    <p:sldLayoutId id="2147483677" r:id="rId11"/>
    <p:sldLayoutId id="2147483675" r:id="rId12"/>
    <p:sldLayoutId id="2147483676" r:id="rId13"/>
    <p:sldLayoutId id="2147483678" r:id="rId14"/>
    <p:sldLayoutId id="2147483681" r:id="rId15"/>
    <p:sldLayoutId id="2147483682" r:id="rId16"/>
    <p:sldLayoutId id="2147483683" r:id="rId17"/>
    <p:sldLayoutId id="2147483687" r:id="rId18"/>
    <p:sldLayoutId id="2147483664" r:id="rId19"/>
    <p:sldLayoutId id="2147483665" r:id="rId20"/>
    <p:sldLayoutId id="2147483689" r:id="rId21"/>
    <p:sldLayoutId id="2147483688" r:id="rId22"/>
  </p:sldLayoutIdLst>
  <p:hf hdr="0" ft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000" kern="1200" spc="6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lang="da-DK" sz="24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1pPr>
      <a:lvl2pPr marL="719138" marR="0" indent="-358775" algn="l" defTabSz="914400" rtl="0" eaLnBrk="1" fontAlgn="auto" latinLnBrk="0" hangingPunct="1">
        <a:lnSpc>
          <a:spcPct val="100000"/>
        </a:lnSpc>
        <a:spcBef>
          <a:spcPts val="5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lang="da-DK" sz="20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1073150" indent="-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baseline="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719138" indent="354013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lang="da-DK" sz="18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7pPr>
      <a:lvl8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8pPr>
      <a:lvl9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70" userDrawn="1">
          <p15:clr>
            <a:srgbClr val="F26B43"/>
          </p15:clr>
        </p15:guide>
        <p15:guide id="2" pos="7307" userDrawn="1">
          <p15:clr>
            <a:srgbClr val="F26B43"/>
          </p15:clr>
        </p15:guide>
        <p15:guide id="3" orient="horz" pos="391" userDrawn="1">
          <p15:clr>
            <a:srgbClr val="F26B43"/>
          </p15:clr>
        </p15:guide>
        <p15:guide id="4" orient="horz" pos="935" userDrawn="1">
          <p15:clr>
            <a:srgbClr val="F26B43"/>
          </p15:clr>
        </p15:guide>
        <p15:guide id="5" pos="371" userDrawn="1">
          <p15:clr>
            <a:srgbClr val="F26B43"/>
          </p15:clr>
        </p15:guide>
        <p15:guide id="6" pos="7308" userDrawn="1">
          <p15:clr>
            <a:srgbClr val="F26B43"/>
          </p15:clr>
        </p15:guide>
        <p15:guide id="7" orient="horz" pos="1026" userDrawn="1">
          <p15:clr>
            <a:srgbClr val="F26B43"/>
          </p15:clr>
        </p15:guide>
        <p15:guide id="8" orient="horz" pos="397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err="1"/>
              <a:t>ope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Jon Sporring</a:t>
            </a:r>
          </a:p>
          <a:p>
            <a:r>
              <a:rPr lang="en-GB" dirty="0"/>
              <a:t>Department of Computer Science</a:t>
            </a:r>
          </a:p>
          <a:p>
            <a:r>
              <a:rPr lang="en-GB" dirty="0"/>
              <a:t>2020/09/04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587375" y="1020200"/>
            <a:ext cx="4946649" cy="1784200"/>
          </a:xfrm>
        </p:spPr>
        <p:txBody>
          <a:bodyPr/>
          <a:lstStyle/>
          <a:p>
            <a:r>
              <a:rPr lang="en-US" dirty="0" err="1"/>
              <a:t>Introduktion</a:t>
            </a:r>
            <a:r>
              <a:rPr lang="en-US" dirty="0"/>
              <a:t> </a:t>
            </a:r>
            <a:r>
              <a:rPr lang="en-US" dirty="0" err="1"/>
              <a:t>til</a:t>
            </a:r>
            <a:r>
              <a:rPr lang="en-US" dirty="0"/>
              <a:t> </a:t>
            </a:r>
            <a:r>
              <a:rPr lang="en-US" dirty="0" err="1"/>
              <a:t>Programmering</a:t>
            </a:r>
            <a:r>
              <a:rPr lang="en-US" dirty="0"/>
              <a:t> </a:t>
            </a:r>
            <a:r>
              <a:rPr lang="en-US" dirty="0" err="1"/>
              <a:t>og</a:t>
            </a:r>
            <a:r>
              <a:rPr lang="en-US" dirty="0"/>
              <a:t> </a:t>
            </a:r>
            <a:r>
              <a:rPr lang="en-US" dirty="0" err="1"/>
              <a:t>Problemløsning</a:t>
            </a:r>
            <a:r>
              <a:rPr lang="en-US" dirty="0"/>
              <a:t> (</a:t>
            </a:r>
            <a:r>
              <a:rPr lang="en-US" dirty="0" err="1"/>
              <a:t>PoP</a:t>
            </a:r>
            <a:r>
              <a:rPr lang="en-US" dirty="0"/>
              <a:t>)</a:t>
            </a:r>
            <a:endParaRPr lang="en-GB" dirty="0"/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3A5D2-2426-4AED-8EAE-579EFD31C46A}" type="datetime1">
              <a:rPr lang="en-GB" smtClean="0"/>
              <a:t>04/09/2020</a:t>
            </a:fld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pPr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3493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3AE8D-F59D-8541-85CF-B19407BC36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Resumé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F3E5C6-5961-F944-BDD7-19A92709B2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04/09/2020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65303B-76E2-F542-9698-68C289C99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10</a:t>
            </a:fld>
            <a:endParaRPr lang="en-GB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EB1442C8-EBAB-9040-B897-97DFCEDCD4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8964" y="1635125"/>
            <a:ext cx="10778283" cy="467518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 video har du </a:t>
            </a:r>
            <a:r>
              <a:rPr lang="en-US" dirty="0" err="1"/>
              <a:t>hørt</a:t>
            </a:r>
            <a:r>
              <a:rPr lang="en-US" dirty="0"/>
              <a:t> om:</a:t>
            </a:r>
          </a:p>
          <a:p>
            <a:r>
              <a:rPr lang="en-US" dirty="0" err="1"/>
              <a:t>Talsystem</a:t>
            </a:r>
            <a:r>
              <a:rPr lang="en-US" dirty="0"/>
              <a:t> (decimal, </a:t>
            </a:r>
            <a:r>
              <a:rPr lang="en-US" dirty="0" err="1"/>
              <a:t>binære</a:t>
            </a:r>
            <a:r>
              <a:rPr lang="en-US" dirty="0"/>
              <a:t>, </a:t>
            </a:r>
            <a:r>
              <a:rPr lang="en-US" dirty="0" err="1"/>
              <a:t>octale</a:t>
            </a:r>
            <a:r>
              <a:rPr lang="en-US" dirty="0"/>
              <a:t>, hexadecimal) </a:t>
            </a:r>
          </a:p>
          <a:p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kort</a:t>
            </a:r>
            <a:r>
              <a:rPr lang="en-US" dirty="0"/>
              <a:t> </a:t>
            </a:r>
            <a:r>
              <a:rPr lang="en-US" dirty="0" err="1"/>
              <a:t>gennemgang</a:t>
            </a:r>
            <a:r>
              <a:rPr lang="en-US" dirty="0"/>
              <a:t> </a:t>
            </a:r>
            <a:r>
              <a:rPr lang="en-US" dirty="0" err="1"/>
              <a:t>af</a:t>
            </a:r>
            <a:r>
              <a:rPr lang="en-US" dirty="0"/>
              <a:t> </a:t>
            </a:r>
            <a:r>
              <a:rPr lang="en-US" dirty="0" err="1"/>
              <a:t>Absalonsiderne</a:t>
            </a:r>
            <a:endParaRPr lang="en-US" dirty="0"/>
          </a:p>
          <a:p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gennemgang</a:t>
            </a:r>
            <a:r>
              <a:rPr lang="en-US" dirty="0"/>
              <a:t> </a:t>
            </a:r>
            <a:r>
              <a:rPr lang="en-US" dirty="0" err="1"/>
              <a:t>af</a:t>
            </a:r>
            <a:r>
              <a:rPr lang="en-US" dirty="0"/>
              <a:t> den </a:t>
            </a:r>
            <a:r>
              <a:rPr lang="en-US" dirty="0" err="1"/>
              <a:t>første</a:t>
            </a:r>
            <a:r>
              <a:rPr lang="en-US" dirty="0"/>
              <a:t> </a:t>
            </a:r>
            <a:r>
              <a:rPr lang="en-US" dirty="0" err="1"/>
              <a:t>arbejdsseddel</a:t>
            </a:r>
            <a:endParaRPr lang="en-US" dirty="0"/>
          </a:p>
          <a:p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kort</a:t>
            </a:r>
            <a:r>
              <a:rPr lang="en-US" dirty="0"/>
              <a:t> introduction </a:t>
            </a:r>
            <a:r>
              <a:rPr lang="en-US" dirty="0" err="1"/>
              <a:t>til</a:t>
            </a:r>
            <a:r>
              <a:rPr lang="en-US" dirty="0"/>
              <a:t> imperative </a:t>
            </a:r>
            <a:r>
              <a:rPr lang="en-US" dirty="0" err="1"/>
              <a:t>programmering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28250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0B0DEF-FA0C-4543-8807-EE52742FD4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04/09/2020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09D725-643D-BB4E-BD79-AE824C673A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2</a:t>
            </a:fld>
            <a:endParaRPr lang="en-GB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FBB1A85-8E0B-6349-9EDC-0EAA712BF696}"/>
              </a:ext>
            </a:extLst>
          </p:cNvPr>
          <p:cNvSpPr txBox="1">
            <a:spLocks/>
          </p:cNvSpPr>
          <p:nvPr/>
        </p:nvSpPr>
        <p:spPr>
          <a:xfrm>
            <a:off x="475343" y="547688"/>
            <a:ext cx="6750958" cy="1143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000" kern="1200" spc="6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a-DK" dirty="0"/>
              <a:t>Alt på computeren er relateret til binære tal</a:t>
            </a:r>
          </a:p>
        </p:txBody>
      </p:sp>
      <p:pic>
        <p:nvPicPr>
          <p:cNvPr id="8" name="Content Placeholder 3">
            <a:extLst>
              <a:ext uri="{FF2B5EF4-FFF2-40B4-BE49-F238E27FC236}">
                <a16:creationId xmlns:a16="http://schemas.microsoft.com/office/drawing/2014/main" id="{D3CF721C-1202-5E4F-84BC-C0A3FAB617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6301" y="15384"/>
            <a:ext cx="4501242" cy="6842616"/>
          </a:xfrm>
          <a:prstGeom prst="rect">
            <a:avLst/>
          </a:prstGeom>
        </p:spPr>
      </p:pic>
      <p:sp>
        <p:nvSpPr>
          <p:cNvPr id="10" name="Left Brace 9">
            <a:extLst>
              <a:ext uri="{FF2B5EF4-FFF2-40B4-BE49-F238E27FC236}">
                <a16:creationId xmlns:a16="http://schemas.microsoft.com/office/drawing/2014/main" id="{F96DA91A-2BD8-E24F-88DB-00B5E79ED913}"/>
              </a:ext>
            </a:extLst>
          </p:cNvPr>
          <p:cNvSpPr/>
          <p:nvPr/>
        </p:nvSpPr>
        <p:spPr>
          <a:xfrm>
            <a:off x="6995886" y="365125"/>
            <a:ext cx="230415" cy="150721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472BF1F6-7BCF-7F46-A374-4EA190067158}"/>
              </a:ext>
            </a:extLst>
          </p:cNvPr>
          <p:cNvSpPr/>
          <p:nvPr/>
        </p:nvSpPr>
        <p:spPr>
          <a:xfrm>
            <a:off x="6429829" y="365125"/>
            <a:ext cx="208643" cy="316184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B19B51D-BB55-7F49-A938-7334FAE4E570}"/>
              </a:ext>
            </a:extLst>
          </p:cNvPr>
          <p:cNvSpPr txBox="1"/>
          <p:nvPr/>
        </p:nvSpPr>
        <p:spPr>
          <a:xfrm rot="16200000">
            <a:off x="6101859" y="934068"/>
            <a:ext cx="14187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/>
              <a:t>Et oktal ciffer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A4C073A-E054-824D-A929-99E6A3A49AB2}"/>
              </a:ext>
            </a:extLst>
          </p:cNvPr>
          <p:cNvSpPr txBox="1"/>
          <p:nvPr/>
        </p:nvSpPr>
        <p:spPr>
          <a:xfrm rot="16200000">
            <a:off x="5437062" y="1761382"/>
            <a:ext cx="15488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/>
              <a:t>Et heksal ciffer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2FAC341-3580-7F44-8038-002E39EAC0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103" y="3665068"/>
            <a:ext cx="2094930" cy="94674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01102BE-BFBC-5041-9A39-51FE7D02B6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8586" y="3612528"/>
            <a:ext cx="1865501" cy="105182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4832DFF-64F3-B94E-8A4D-4E010A96AB9D}"/>
              </a:ext>
            </a:extLst>
          </p:cNvPr>
          <p:cNvSpPr txBox="1"/>
          <p:nvPr/>
        </p:nvSpPr>
        <p:spPr>
          <a:xfrm>
            <a:off x="642938" y="1914525"/>
            <a:ext cx="239841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Decimal: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Base – 10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Alphabet – {0,1,..,9}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2B9DFB0-EA20-9847-B3B4-C7E4F9803FD0}"/>
              </a:ext>
            </a:extLst>
          </p:cNvPr>
          <p:cNvSpPr txBox="1"/>
          <p:nvPr/>
        </p:nvSpPr>
        <p:spPr>
          <a:xfrm>
            <a:off x="3458696" y="1914525"/>
            <a:ext cx="20746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Binær</a:t>
            </a:r>
            <a:r>
              <a:rPr lang="en-US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Base – 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Alphabet – {0,1}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3BAA21B-7A4B-B142-96CE-0ACC52EF49F7}"/>
              </a:ext>
            </a:extLst>
          </p:cNvPr>
          <p:cNvSpPr txBox="1"/>
          <p:nvPr/>
        </p:nvSpPr>
        <p:spPr>
          <a:xfrm>
            <a:off x="946472" y="2837855"/>
            <a:ext cx="2396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  <a:r>
              <a:rPr lang="en-US" baseline="-25000" dirty="0"/>
              <a:t>n</a:t>
            </a:r>
            <a:r>
              <a:rPr lang="en-US" dirty="0"/>
              <a:t>d</a:t>
            </a:r>
            <a:r>
              <a:rPr lang="en-US" baseline="-25000" dirty="0"/>
              <a:t>n-1</a:t>
            </a:r>
            <a:r>
              <a:rPr lang="en-US" dirty="0"/>
              <a:t>…d</a:t>
            </a:r>
            <a:r>
              <a:rPr lang="en-US" baseline="-25000" dirty="0"/>
              <a:t>0</a:t>
            </a:r>
            <a:r>
              <a:rPr lang="en-US" dirty="0"/>
              <a:t>.d</a:t>
            </a:r>
            <a:r>
              <a:rPr lang="en-US" baseline="-25000" dirty="0"/>
              <a:t>-1</a:t>
            </a:r>
            <a:r>
              <a:rPr lang="en-US" dirty="0"/>
              <a:t>d</a:t>
            </a:r>
            <a:r>
              <a:rPr lang="en-US" baseline="-25000" dirty="0"/>
              <a:t>-2</a:t>
            </a:r>
            <a:r>
              <a:rPr lang="en-US" dirty="0"/>
              <a:t>…d</a:t>
            </a:r>
            <a:r>
              <a:rPr lang="en-US" baseline="-25000" dirty="0"/>
              <a:t>-m</a:t>
            </a:r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70D0BCB-420E-7C42-B04C-DD94885F375C}"/>
              </a:ext>
            </a:extLst>
          </p:cNvPr>
          <p:cNvSpPr txBox="1"/>
          <p:nvPr/>
        </p:nvSpPr>
        <p:spPr>
          <a:xfrm>
            <a:off x="3699190" y="2831267"/>
            <a:ext cx="2396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  <a:r>
              <a:rPr lang="en-US" baseline="-25000" dirty="0"/>
              <a:t>n</a:t>
            </a:r>
            <a:r>
              <a:rPr lang="en-US" dirty="0"/>
              <a:t>b</a:t>
            </a:r>
            <a:r>
              <a:rPr lang="en-US" baseline="-25000" dirty="0"/>
              <a:t>n-1</a:t>
            </a:r>
            <a:r>
              <a:rPr lang="en-US" dirty="0"/>
              <a:t>…b</a:t>
            </a:r>
            <a:r>
              <a:rPr lang="en-US" baseline="-25000" dirty="0"/>
              <a:t>0</a:t>
            </a:r>
            <a:r>
              <a:rPr lang="en-US" dirty="0"/>
              <a:t>.b</a:t>
            </a:r>
            <a:r>
              <a:rPr lang="en-US" baseline="-25000" dirty="0"/>
              <a:t>-1</a:t>
            </a:r>
            <a:r>
              <a:rPr lang="en-US" dirty="0"/>
              <a:t>b</a:t>
            </a:r>
            <a:r>
              <a:rPr lang="en-US" baseline="-25000" dirty="0"/>
              <a:t>-2</a:t>
            </a:r>
            <a:r>
              <a:rPr lang="en-US" dirty="0"/>
              <a:t>…b</a:t>
            </a:r>
            <a:r>
              <a:rPr lang="en-US" baseline="-25000" dirty="0"/>
              <a:t>-m</a:t>
            </a:r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E86C594-4DD1-1149-9A72-BFF177A78C96}"/>
              </a:ext>
            </a:extLst>
          </p:cNvPr>
          <p:cNvSpPr txBox="1"/>
          <p:nvPr/>
        </p:nvSpPr>
        <p:spPr>
          <a:xfrm>
            <a:off x="1635547" y="3243196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117.42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B9D71F5-D171-7F46-AF44-BB1CE44BBA38}"/>
              </a:ext>
            </a:extLst>
          </p:cNvPr>
          <p:cNvSpPr txBox="1"/>
          <p:nvPr/>
        </p:nvSpPr>
        <p:spPr>
          <a:xfrm>
            <a:off x="4363498" y="3243196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101.11</a:t>
            </a:r>
          </a:p>
        </p:txBody>
      </p:sp>
    </p:spTree>
    <p:extLst>
      <p:ext uri="{BB962C8B-B14F-4D97-AF65-F5344CB8AC3E}">
        <p14:creationId xmlns:p14="http://schemas.microsoft.com/office/powerpoint/2010/main" val="22360963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E7EAC3-A0AB-9A47-891E-1C7A6ACE9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04/09/2020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A0FF21-C917-B54A-9897-F225AD1DB0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3</a:t>
            </a:fld>
            <a:endParaRPr lang="en-GB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A4880C6-7F8C-9A49-9CB3-AEB9672C7696}"/>
              </a:ext>
            </a:extLst>
          </p:cNvPr>
          <p:cNvSpPr txBox="1">
            <a:spLocks/>
          </p:cNvSpPr>
          <p:nvPr/>
        </p:nvSpPr>
        <p:spPr>
          <a:xfrm>
            <a:off x="475343" y="620714"/>
            <a:ext cx="6750958" cy="10699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000" kern="1200" spc="6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a-DK"/>
              <a:t>Dividér med 2 algoritmen</a:t>
            </a:r>
            <a:endParaRPr lang="da-DK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DB1E274-9144-F143-9227-E9C750DBFB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9517" y="2912588"/>
            <a:ext cx="3073400" cy="202308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37A9D6A-4373-7D4C-B0B6-11DC6D0F4706}"/>
              </a:ext>
            </a:extLst>
          </p:cNvPr>
          <p:cNvSpPr txBox="1"/>
          <p:nvPr/>
        </p:nvSpPr>
        <p:spPr>
          <a:xfrm>
            <a:off x="1585913" y="1928813"/>
            <a:ext cx="2743187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GB" sz="2400" dirty="0"/>
              <a:t>Fra </a:t>
            </a:r>
            <a:r>
              <a:rPr lang="en-GB" sz="2400" dirty="0" err="1"/>
              <a:t>binær</a:t>
            </a:r>
            <a:r>
              <a:rPr lang="en-GB" sz="2400" dirty="0"/>
              <a:t> </a:t>
            </a:r>
            <a:r>
              <a:rPr lang="en-GB" sz="2400" dirty="0" err="1"/>
              <a:t>til</a:t>
            </a:r>
            <a:r>
              <a:rPr lang="en-GB" sz="2400" dirty="0"/>
              <a:t> decimal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03FBE8-0768-6A4E-8FE7-14CF50012CD2}"/>
              </a:ext>
            </a:extLst>
          </p:cNvPr>
          <p:cNvSpPr txBox="1"/>
          <p:nvPr/>
        </p:nvSpPr>
        <p:spPr>
          <a:xfrm>
            <a:off x="6469517" y="1928813"/>
            <a:ext cx="2743187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GB" sz="2400" dirty="0"/>
              <a:t>Fra decimal </a:t>
            </a:r>
            <a:r>
              <a:rPr lang="en-GB" sz="2400" dirty="0" err="1"/>
              <a:t>til</a:t>
            </a:r>
            <a:r>
              <a:rPr lang="en-GB" sz="2400" dirty="0"/>
              <a:t> </a:t>
            </a:r>
            <a:r>
              <a:rPr lang="en-GB" sz="2400" dirty="0" err="1"/>
              <a:t>binær</a:t>
            </a:r>
            <a:endParaRPr lang="en-GB" sz="24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95BBFA9-EEF4-3844-92E8-53C57195C0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9634" y="2872307"/>
            <a:ext cx="1865501" cy="105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0055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1B2FC-61D7-E64C-8F83-D05C3C64D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Octal </a:t>
            </a:r>
            <a:r>
              <a:rPr lang="en-US" dirty="0" err="1"/>
              <a:t>og</a:t>
            </a:r>
            <a:r>
              <a:rPr lang="en-US" dirty="0"/>
              <a:t> </a:t>
            </a:r>
            <a:r>
              <a:rPr lang="en-US" dirty="0" err="1"/>
              <a:t>Hexadecimale</a:t>
            </a:r>
            <a:r>
              <a:rPr lang="en-US" dirty="0"/>
              <a:t> </a:t>
            </a:r>
            <a:r>
              <a:rPr lang="en-US" dirty="0" err="1"/>
              <a:t>tal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D81765-D713-654B-A764-D09A9517A67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Octaltal</a:t>
            </a:r>
            <a:r>
              <a:rPr lang="en-US" dirty="0"/>
              <a:t>:</a:t>
            </a:r>
          </a:p>
          <a:p>
            <a:pPr marL="0" indent="0">
              <a:buNone/>
            </a:pPr>
            <a:r>
              <a:rPr lang="en-US" dirty="0"/>
              <a:t>Base: 8</a:t>
            </a:r>
          </a:p>
          <a:p>
            <a:pPr marL="0" indent="0">
              <a:buNone/>
            </a:pPr>
            <a:r>
              <a:rPr lang="en-US" dirty="0"/>
              <a:t>Alphabet: {0,1,2,3,4,5,6,7}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Octalciffer</a:t>
            </a:r>
            <a:r>
              <a:rPr lang="en-US" dirty="0"/>
              <a:t> </a:t>
            </a:r>
            <a:r>
              <a:rPr lang="en-US" dirty="0" err="1"/>
              <a:t>svarer</a:t>
            </a:r>
            <a:r>
              <a:rPr lang="en-US" dirty="0"/>
              <a:t> </a:t>
            </a:r>
            <a:r>
              <a:rPr lang="en-US" dirty="0" err="1"/>
              <a:t>til</a:t>
            </a:r>
            <a:r>
              <a:rPr lang="en-US" dirty="0"/>
              <a:t> 3 bit: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10111</a:t>
            </a:r>
            <a:r>
              <a:rPr lang="en-US" baseline="-25000" dirty="0"/>
              <a:t>2</a:t>
            </a:r>
            <a:r>
              <a:rPr lang="en-US" dirty="0"/>
              <a:t> -&gt; 010 111</a:t>
            </a:r>
            <a:r>
              <a:rPr lang="en-US" baseline="-25000" dirty="0"/>
              <a:t>2</a:t>
            </a:r>
            <a:r>
              <a:rPr lang="en-US" dirty="0"/>
              <a:t> -&gt; 27</a:t>
            </a:r>
            <a:r>
              <a:rPr lang="en-US" baseline="-25000" dirty="0"/>
              <a:t>8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826E38-6760-7445-BB20-74EAAE71E2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44501" y="1635125"/>
            <a:ext cx="5842723" cy="4675187"/>
          </a:xfrm>
        </p:spPr>
        <p:txBody>
          <a:bodyPr/>
          <a:lstStyle/>
          <a:p>
            <a:pPr marL="0" indent="0">
              <a:buNone/>
            </a:pPr>
            <a:r>
              <a:rPr lang="en-US" dirty="0" err="1"/>
              <a:t>Hexadecimale</a:t>
            </a:r>
            <a:r>
              <a:rPr lang="en-US" dirty="0"/>
              <a:t> </a:t>
            </a:r>
            <a:r>
              <a:rPr lang="en-US" dirty="0" err="1"/>
              <a:t>tal</a:t>
            </a:r>
            <a:r>
              <a:rPr lang="en-US" dirty="0"/>
              <a:t>:</a:t>
            </a:r>
          </a:p>
          <a:p>
            <a:pPr marL="0" indent="0">
              <a:buNone/>
            </a:pPr>
            <a:r>
              <a:rPr lang="en-US" dirty="0"/>
              <a:t>Base: 16</a:t>
            </a:r>
          </a:p>
          <a:p>
            <a:pPr marL="0" indent="0">
              <a:buNone/>
            </a:pPr>
            <a:r>
              <a:rPr lang="en-US" dirty="0"/>
              <a:t>Alphabet: {0,1,2,3,4,5,6,7,8,9,a,b,c,d,e,f}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Octalciffer</a:t>
            </a:r>
            <a:r>
              <a:rPr lang="en-US" dirty="0"/>
              <a:t> </a:t>
            </a:r>
            <a:r>
              <a:rPr lang="en-US" dirty="0" err="1"/>
              <a:t>svarer</a:t>
            </a:r>
            <a:r>
              <a:rPr lang="en-US" dirty="0"/>
              <a:t> </a:t>
            </a:r>
            <a:r>
              <a:rPr lang="en-US" dirty="0" err="1"/>
              <a:t>til</a:t>
            </a:r>
            <a:r>
              <a:rPr lang="en-US" dirty="0"/>
              <a:t> 4 bit: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10111</a:t>
            </a:r>
            <a:r>
              <a:rPr lang="en-US" baseline="-25000" dirty="0"/>
              <a:t>2</a:t>
            </a:r>
            <a:r>
              <a:rPr lang="en-US" dirty="0"/>
              <a:t> -&gt; 0001 0111</a:t>
            </a:r>
            <a:r>
              <a:rPr lang="en-US" baseline="-25000" dirty="0"/>
              <a:t>2</a:t>
            </a:r>
            <a:r>
              <a:rPr lang="en-US" dirty="0"/>
              <a:t> -&gt; 17</a:t>
            </a:r>
            <a:r>
              <a:rPr lang="en-US" baseline="-25000" dirty="0"/>
              <a:t>16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73BC29-FAF1-1A4E-BF91-EADE2D5085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04/09/2020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FCB85E-4BB4-F746-8919-8E9FA56F99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243528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24D827-F6C2-454A-88ED-5BFE09DE20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04/09/2020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A91F59-2C4A-584F-9BF8-FF281C037B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5</a:t>
            </a:fld>
            <a:endParaRPr lang="en-GB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A246101-8524-A745-BD38-C6CAE26CD8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256" y="548941"/>
            <a:ext cx="10515600" cy="704424"/>
          </a:xfrm>
        </p:spPr>
        <p:txBody>
          <a:bodyPr/>
          <a:lstStyle/>
          <a:p>
            <a:r>
              <a:rPr lang="en-GB" dirty="0" err="1"/>
              <a:t>Typer</a:t>
            </a:r>
            <a:r>
              <a:rPr lang="en-GB" dirty="0"/>
              <a:t> </a:t>
            </a:r>
            <a:r>
              <a:rPr lang="en-GB" dirty="0" err="1"/>
              <a:t>definerer</a:t>
            </a:r>
            <a:r>
              <a:rPr lang="en-GB" dirty="0"/>
              <a:t> </a:t>
            </a:r>
            <a:r>
              <a:rPr lang="en-GB" dirty="0" err="1"/>
              <a:t>formen</a:t>
            </a:r>
            <a:r>
              <a:rPr lang="en-GB" dirty="0"/>
              <a:t> </a:t>
            </a:r>
            <a:r>
              <a:rPr lang="en-GB" dirty="0" err="1"/>
              <a:t>på</a:t>
            </a:r>
            <a:r>
              <a:rPr lang="en-GB" dirty="0"/>
              <a:t> </a:t>
            </a:r>
            <a:r>
              <a:rPr lang="en-GB" dirty="0" err="1"/>
              <a:t>klodsen</a:t>
            </a:r>
            <a:endParaRPr lang="en-GB" dirty="0"/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2262F1FB-2E81-AA4F-B119-AB98C3201A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2838901"/>
              </p:ext>
            </p:extLst>
          </p:nvPr>
        </p:nvGraphicFramePr>
        <p:xfrm>
          <a:off x="1474056" y="1284288"/>
          <a:ext cx="812800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1143">
                  <a:extLst>
                    <a:ext uri="{9D8B030D-6E8A-4147-A177-3AD203B41FA5}">
                      <a16:colId xmlns:a16="http://schemas.microsoft.com/office/drawing/2014/main" val="2023142948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3821342561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2796813991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1722797044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2531850647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3814911925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359391592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Type: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err="1"/>
                        <a:t>int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float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char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string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float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float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73673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err="1"/>
                        <a:t>Værdi</a:t>
                      </a:r>
                      <a:r>
                        <a:rPr lang="en-GB" dirty="0"/>
                        <a:t>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‘3’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“3”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3e0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3.0e0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4539987"/>
                  </a:ext>
                </a:extLst>
              </a:tr>
            </a:tbl>
          </a:graphicData>
        </a:graphic>
      </p:graphicFrame>
      <p:pic>
        <p:nvPicPr>
          <p:cNvPr id="12" name="Picture 11">
            <a:extLst>
              <a:ext uri="{FF2B5EF4-FFF2-40B4-BE49-F238E27FC236}">
                <a16:creationId xmlns:a16="http://schemas.microsoft.com/office/drawing/2014/main" id="{FF5F734E-8290-1F4D-AEF9-763D73CB77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62202"/>
            <a:ext cx="5962862" cy="403907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B8C5F4E-2914-204C-85E4-E7F41B9C79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2862" y="2362202"/>
            <a:ext cx="6229138" cy="4422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076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2422BE-7D15-B843-8A1B-9DA961535D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04/09/2020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35BE1D-F953-D54D-868F-3AB8E9FDA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6</a:t>
            </a:fld>
            <a:endParaRPr lang="en-GB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C06DE12-FCED-574C-AD79-32FC90BBAEDA}"/>
              </a:ext>
            </a:extLst>
          </p:cNvPr>
          <p:cNvSpPr txBox="1">
            <a:spLocks/>
          </p:cNvSpPr>
          <p:nvPr/>
        </p:nvSpPr>
        <p:spPr>
          <a:xfrm>
            <a:off x="348344" y="620714"/>
            <a:ext cx="6836228" cy="1193572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000" kern="1200" spc="6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ASCII, Latin1, UTF8 </a:t>
            </a:r>
            <a:r>
              <a:rPr lang="en-US" dirty="0" err="1"/>
              <a:t>og</a:t>
            </a:r>
            <a:r>
              <a:rPr lang="en-US" dirty="0"/>
              <a:t> </a:t>
            </a:r>
            <a:r>
              <a:rPr lang="en-US" dirty="0" err="1"/>
              <a:t>Kodesider</a:t>
            </a:r>
            <a:endParaRPr lang="en-US" dirty="0"/>
          </a:p>
        </p:txBody>
      </p:sp>
      <p:pic>
        <p:nvPicPr>
          <p:cNvPr id="8" name="Content Placeholder 3">
            <a:extLst>
              <a:ext uri="{FF2B5EF4-FFF2-40B4-BE49-F238E27FC236}">
                <a16:creationId xmlns:a16="http://schemas.microsoft.com/office/drawing/2014/main" id="{61E9BEE3-26F6-7543-9C85-B2B1E1F934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58" y="2493645"/>
            <a:ext cx="6226629" cy="43498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A10F01A-E708-5D41-B604-4F04C8122F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3087" y="2555944"/>
            <a:ext cx="5954047" cy="391863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6233583-5E02-BB4F-9E13-8FDA9D97C4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0686" y="0"/>
            <a:ext cx="4836448" cy="2466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0642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21184A-7366-1847-9ABE-B451D83D84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04/09/2020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EA7FFC-7A25-E54C-A446-42F9E1E4B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7</a:t>
            </a:fld>
            <a:endParaRPr lang="en-GB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23B8F54-C4A8-6D44-A7BD-0F945F4ADB26}"/>
              </a:ext>
            </a:extLst>
          </p:cNvPr>
          <p:cNvSpPr txBox="1">
            <a:spLocks/>
          </p:cNvSpPr>
          <p:nvPr/>
        </p:nvSpPr>
        <p:spPr>
          <a:xfrm>
            <a:off x="838200" y="620714"/>
            <a:ext cx="10515600" cy="106997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000" kern="1200" spc="6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err="1"/>
              <a:t>Operatorer</a:t>
            </a:r>
            <a:r>
              <a:rPr lang="en-GB" dirty="0"/>
              <a:t> </a:t>
            </a:r>
            <a:r>
              <a:rPr lang="en-GB" dirty="0" err="1"/>
              <a:t>og</a:t>
            </a:r>
            <a:r>
              <a:rPr lang="en-GB" dirty="0"/>
              <a:t> </a:t>
            </a:r>
            <a:r>
              <a:rPr lang="en-GB" dirty="0" err="1"/>
              <a:t>præcedens</a:t>
            </a:r>
            <a:endParaRPr lang="en-GB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02419268-26F5-C04B-8314-66A48DE4A29D}"/>
              </a:ext>
            </a:extLst>
          </p:cNvPr>
          <p:cNvSpPr txBox="1">
            <a:spLocks/>
          </p:cNvSpPr>
          <p:nvPr/>
        </p:nvSpPr>
        <p:spPr>
          <a:xfrm>
            <a:off x="838200" y="2448341"/>
            <a:ext cx="2686001" cy="337339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a-DK" sz="24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9138" marR="0" indent="-358775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da-DK" sz="20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3150" indent="-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9138" indent="3540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140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3 + 4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140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3.0 + 4.0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1400" u="sng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3 + 4.0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140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5 / 2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140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5 % 2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140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2 * (5 / 2) + 5 % 2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140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2.0 ** 3.0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140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pown 2 3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140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"hej " + "med " + "dig"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2DBF895-69F9-2643-9788-98E506309B97}"/>
              </a:ext>
            </a:extLst>
          </p:cNvPr>
          <p:cNvCxnSpPr>
            <a:cxnSpLocks/>
          </p:cNvCxnSpPr>
          <p:nvPr/>
        </p:nvCxnSpPr>
        <p:spPr>
          <a:xfrm>
            <a:off x="838200" y="1850267"/>
            <a:ext cx="0" cy="41284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A364951-03F5-594D-87FE-8F7CF0F44C2A}"/>
              </a:ext>
            </a:extLst>
          </p:cNvPr>
          <p:cNvSpPr txBox="1"/>
          <p:nvPr/>
        </p:nvSpPr>
        <p:spPr>
          <a:xfrm>
            <a:off x="838200" y="1937208"/>
            <a:ext cx="22710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 err="1"/>
              <a:t>Operatorer</a:t>
            </a:r>
            <a:r>
              <a:rPr lang="en-GB" sz="2000" dirty="0"/>
              <a:t> </a:t>
            </a:r>
            <a:r>
              <a:rPr lang="en-GB" sz="2000" dirty="0" err="1"/>
              <a:t>og</a:t>
            </a:r>
            <a:r>
              <a:rPr lang="en-GB" sz="2000" dirty="0"/>
              <a:t> </a:t>
            </a:r>
            <a:r>
              <a:rPr lang="en-GB" sz="2000" dirty="0" err="1"/>
              <a:t>typer</a:t>
            </a:r>
            <a:endParaRPr lang="en-GB" sz="2000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EB83EA5-C864-E64F-9CF4-56795E15524B}"/>
              </a:ext>
            </a:extLst>
          </p:cNvPr>
          <p:cNvCxnSpPr>
            <a:cxnSpLocks/>
          </p:cNvCxnSpPr>
          <p:nvPr/>
        </p:nvCxnSpPr>
        <p:spPr>
          <a:xfrm>
            <a:off x="838200" y="2364376"/>
            <a:ext cx="227695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276AFC3-C498-6D47-B857-25E41A76CF08}"/>
              </a:ext>
            </a:extLst>
          </p:cNvPr>
          <p:cNvCxnSpPr>
            <a:cxnSpLocks/>
          </p:cNvCxnSpPr>
          <p:nvPr/>
        </p:nvCxnSpPr>
        <p:spPr>
          <a:xfrm flipV="1">
            <a:off x="929898" y="3239146"/>
            <a:ext cx="697424" cy="92991"/>
          </a:xfrm>
          <a:prstGeom prst="line">
            <a:avLst/>
          </a:prstGeom>
          <a:ln w="38100">
            <a:solidFill>
              <a:srgbClr val="C0000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4351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D05720-7C80-0649-A610-56BA3BC14D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04/09/2020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001288-4B2F-884B-B753-BC692CB8A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8</a:t>
            </a:fld>
            <a:endParaRPr lang="en-GB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DA69CC9-502A-FC45-8589-4399DA92A62A}"/>
              </a:ext>
            </a:extLst>
          </p:cNvPr>
          <p:cNvSpPr txBox="1">
            <a:spLocks/>
          </p:cNvSpPr>
          <p:nvPr/>
        </p:nvSpPr>
        <p:spPr>
          <a:xfrm>
            <a:off x="838200" y="578532"/>
            <a:ext cx="10515600" cy="111215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000" kern="1200" spc="6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err="1"/>
              <a:t>Operatorer</a:t>
            </a:r>
            <a:r>
              <a:rPr lang="en-GB" dirty="0"/>
              <a:t> </a:t>
            </a:r>
            <a:r>
              <a:rPr lang="en-GB" dirty="0" err="1"/>
              <a:t>og</a:t>
            </a:r>
            <a:r>
              <a:rPr lang="en-GB" dirty="0"/>
              <a:t> </a:t>
            </a:r>
            <a:r>
              <a:rPr lang="en-GB" dirty="0" err="1"/>
              <a:t>præcedens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B873DB0-BB98-AD44-AC29-51C3B19F3F22}"/>
              </a:ext>
            </a:extLst>
          </p:cNvPr>
          <p:cNvSpPr txBox="1">
            <a:spLocks/>
          </p:cNvSpPr>
          <p:nvPr/>
        </p:nvSpPr>
        <p:spPr>
          <a:xfrm>
            <a:off x="838200" y="2448341"/>
            <a:ext cx="2686001" cy="337339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a-DK" sz="24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9138" marR="0" indent="-358775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da-DK" sz="20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3150" indent="-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9138" indent="3540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140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3 + 4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140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3.0 + 4.0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1400" u="sng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3 + 4.0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140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5 / 2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140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5 % 2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140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2 * (5 / 2) + 5 % 2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140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2.0 ** 3.0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140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pown 2 3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140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"hej " + "med " + "dig"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FFF604F-1E00-AA49-A730-64A077D30C5F}"/>
              </a:ext>
            </a:extLst>
          </p:cNvPr>
          <p:cNvSpPr txBox="1">
            <a:spLocks/>
          </p:cNvSpPr>
          <p:nvPr/>
        </p:nvSpPr>
        <p:spPr>
          <a:xfrm>
            <a:off x="3592291" y="2448343"/>
            <a:ext cx="1964965" cy="33733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GB" sz="14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exp</a:t>
            </a:r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0.0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4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exp</a:t>
            </a:r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1.0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400" u="sng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exp 0.0 + 1.0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400" u="sng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2.0 ** 3.0 ** 4.0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400" u="sng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2.0 / 3.0 / 4.0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669674E-E1B8-E248-969F-2732A2F86047}"/>
              </a:ext>
            </a:extLst>
          </p:cNvPr>
          <p:cNvSpPr txBox="1">
            <a:spLocks/>
          </p:cNvSpPr>
          <p:nvPr/>
        </p:nvSpPr>
        <p:spPr>
          <a:xfrm>
            <a:off x="5612677" y="2448343"/>
            <a:ext cx="2740914" cy="33733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float 3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4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int</a:t>
            </a:r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3.2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4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int</a:t>
            </a:r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3.6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400" u="sng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int</a:t>
            </a:r>
            <a:r>
              <a:rPr lang="en-GB" sz="1400" u="sng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(3.2 + 0.5)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400" u="sng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int</a:t>
            </a:r>
            <a:r>
              <a:rPr lang="en-GB" sz="1400" u="sng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(3.6 + 0.5)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4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int</a:t>
            </a:r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'a'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4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int</a:t>
            </a:r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'A'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char 65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char (</a:t>
            </a:r>
            <a:r>
              <a:rPr lang="en-GB" sz="14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int</a:t>
            </a:r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'c' - </a:t>
            </a:r>
            <a:r>
              <a:rPr lang="en-GB" sz="14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int</a:t>
            </a:r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'a' + </a:t>
            </a:r>
            <a:r>
              <a:rPr lang="en-GB" sz="14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int</a:t>
            </a:r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'A')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D28F311-3AC3-934B-99EA-F2138B00535B}"/>
              </a:ext>
            </a:extLst>
          </p:cNvPr>
          <p:cNvSpPr txBox="1">
            <a:spLocks/>
          </p:cNvSpPr>
          <p:nvPr/>
        </p:nvSpPr>
        <p:spPr>
          <a:xfrm>
            <a:off x="8483242" y="2448343"/>
            <a:ext cx="2870563" cy="33733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2 - 3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-3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char (</a:t>
            </a:r>
            <a:r>
              <a:rPr lang="en-GB" sz="14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int</a:t>
            </a:r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'c' + -</a:t>
            </a:r>
            <a:r>
              <a:rPr lang="en-GB" sz="14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int</a:t>
            </a:r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'a' + </a:t>
            </a:r>
            <a:r>
              <a:rPr lang="en-GB" sz="14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int</a:t>
            </a:r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'A’)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400" u="sng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char (</a:t>
            </a:r>
            <a:r>
              <a:rPr lang="en-GB" sz="1400" u="sng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int</a:t>
            </a:r>
            <a:r>
              <a:rPr lang="en-GB" sz="1400" u="sng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'c’ -</a:t>
            </a:r>
            <a:r>
              <a:rPr lang="en-GB" sz="1400" u="sng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int</a:t>
            </a:r>
            <a:r>
              <a:rPr lang="en-GB" sz="1400" u="sng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'a' + </a:t>
            </a:r>
            <a:r>
              <a:rPr lang="en-GB" sz="1400" u="sng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int</a:t>
            </a:r>
            <a:r>
              <a:rPr lang="en-GB" sz="1400" u="sng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'A')</a:t>
            </a:r>
          </a:p>
          <a:p>
            <a:pPr marL="0" indent="0">
              <a:lnSpc>
                <a:spcPct val="100000"/>
              </a:lnSpc>
              <a:buNone/>
            </a:pPr>
            <a:endParaRPr lang="en-GB" sz="1400" dirty="0">
              <a:latin typeface="DejaVu Sans Book" panose="020B0603030804020204" pitchFamily="34" charset="0"/>
              <a:ea typeface="DejaVu Sans Book" panose="020B0603030804020204" pitchFamily="34" charset="0"/>
              <a:cs typeface="DejaVu Sans Book" panose="020B0603030804020204" pitchFamily="34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C2FACA9-EDBE-064B-B39A-A0543125C56D}"/>
              </a:ext>
            </a:extLst>
          </p:cNvPr>
          <p:cNvCxnSpPr>
            <a:cxnSpLocks/>
          </p:cNvCxnSpPr>
          <p:nvPr/>
        </p:nvCxnSpPr>
        <p:spPr>
          <a:xfrm>
            <a:off x="3592285" y="1850272"/>
            <a:ext cx="0" cy="41284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EE5E652-E1DE-D14F-A978-9C398FCB4112}"/>
              </a:ext>
            </a:extLst>
          </p:cNvPr>
          <p:cNvCxnSpPr>
            <a:cxnSpLocks/>
          </p:cNvCxnSpPr>
          <p:nvPr/>
        </p:nvCxnSpPr>
        <p:spPr>
          <a:xfrm>
            <a:off x="5612674" y="1850272"/>
            <a:ext cx="0" cy="41284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F331ED1-3A40-6645-A2BE-A2461C0B148D}"/>
              </a:ext>
            </a:extLst>
          </p:cNvPr>
          <p:cNvCxnSpPr>
            <a:cxnSpLocks/>
          </p:cNvCxnSpPr>
          <p:nvPr/>
        </p:nvCxnSpPr>
        <p:spPr>
          <a:xfrm>
            <a:off x="8462454" y="1850272"/>
            <a:ext cx="0" cy="41284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7A1D3E5-B071-6441-AF87-4134A06F9599}"/>
              </a:ext>
            </a:extLst>
          </p:cNvPr>
          <p:cNvCxnSpPr>
            <a:cxnSpLocks/>
          </p:cNvCxnSpPr>
          <p:nvPr/>
        </p:nvCxnSpPr>
        <p:spPr>
          <a:xfrm>
            <a:off x="838200" y="1850267"/>
            <a:ext cx="0" cy="41284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D53455E-9343-5B41-9364-B06595987608}"/>
              </a:ext>
            </a:extLst>
          </p:cNvPr>
          <p:cNvSpPr txBox="1"/>
          <p:nvPr/>
        </p:nvSpPr>
        <p:spPr>
          <a:xfrm>
            <a:off x="838200" y="1937208"/>
            <a:ext cx="22710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 err="1"/>
              <a:t>Operatorer</a:t>
            </a:r>
            <a:r>
              <a:rPr lang="en-GB" sz="2000" dirty="0"/>
              <a:t> </a:t>
            </a:r>
            <a:r>
              <a:rPr lang="en-GB" sz="2000" dirty="0" err="1"/>
              <a:t>og</a:t>
            </a:r>
            <a:r>
              <a:rPr lang="en-GB" sz="2000" dirty="0"/>
              <a:t> </a:t>
            </a:r>
            <a:r>
              <a:rPr lang="en-GB" sz="2000" dirty="0" err="1"/>
              <a:t>typer</a:t>
            </a:r>
            <a:endParaRPr lang="en-GB" sz="2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DBB35BB-D82F-A74A-9A84-812D94D9B4CB}"/>
              </a:ext>
            </a:extLst>
          </p:cNvPr>
          <p:cNvSpPr txBox="1"/>
          <p:nvPr/>
        </p:nvSpPr>
        <p:spPr>
          <a:xfrm>
            <a:off x="3592296" y="1691208"/>
            <a:ext cx="19649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err="1"/>
              <a:t>Præcendens</a:t>
            </a:r>
            <a:r>
              <a:rPr lang="en-GB" sz="2000" dirty="0"/>
              <a:t> </a:t>
            </a:r>
            <a:r>
              <a:rPr lang="en-GB" sz="2000" dirty="0" err="1"/>
              <a:t>og</a:t>
            </a:r>
            <a:r>
              <a:rPr lang="en-GB" sz="2000" dirty="0"/>
              <a:t> association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3EE73E3-E912-7C4F-8B50-662C64CB3508}"/>
              </a:ext>
            </a:extLst>
          </p:cNvPr>
          <p:cNvSpPr txBox="1"/>
          <p:nvPr/>
        </p:nvSpPr>
        <p:spPr>
          <a:xfrm>
            <a:off x="5612675" y="1937211"/>
            <a:ext cx="14055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Typecasting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70C6974-E4C2-F94C-A2D6-B3E5DD5BB2F6}"/>
              </a:ext>
            </a:extLst>
          </p:cNvPr>
          <p:cNvSpPr txBox="1"/>
          <p:nvPr/>
        </p:nvSpPr>
        <p:spPr>
          <a:xfrm>
            <a:off x="8462456" y="1937211"/>
            <a:ext cx="20817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 err="1"/>
              <a:t>Unære</a:t>
            </a:r>
            <a:r>
              <a:rPr lang="en-GB" sz="2000" dirty="0"/>
              <a:t> </a:t>
            </a:r>
            <a:r>
              <a:rPr lang="en-GB" sz="2000" dirty="0" err="1"/>
              <a:t>operatorer</a:t>
            </a:r>
            <a:endParaRPr lang="en-GB" sz="2000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5B77EB7-B554-1042-A8FB-BA92E2B7667A}"/>
              </a:ext>
            </a:extLst>
          </p:cNvPr>
          <p:cNvCxnSpPr>
            <a:cxnSpLocks/>
          </p:cNvCxnSpPr>
          <p:nvPr/>
        </p:nvCxnSpPr>
        <p:spPr>
          <a:xfrm>
            <a:off x="838200" y="2364376"/>
            <a:ext cx="10515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4D9358E-E42B-034D-853A-FBB5573C338F}"/>
              </a:ext>
            </a:extLst>
          </p:cNvPr>
          <p:cNvCxnSpPr>
            <a:cxnSpLocks/>
          </p:cNvCxnSpPr>
          <p:nvPr/>
        </p:nvCxnSpPr>
        <p:spPr>
          <a:xfrm flipV="1">
            <a:off x="929898" y="3239146"/>
            <a:ext cx="697424" cy="92991"/>
          </a:xfrm>
          <a:prstGeom prst="line">
            <a:avLst/>
          </a:prstGeom>
          <a:ln w="38100">
            <a:solidFill>
              <a:srgbClr val="C0000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04A07469-EC51-3540-986E-268BB8498AB6}"/>
              </a:ext>
            </a:extLst>
          </p:cNvPr>
          <p:cNvSpPr txBox="1"/>
          <p:nvPr/>
        </p:nvSpPr>
        <p:spPr>
          <a:xfrm>
            <a:off x="4102679" y="3456718"/>
            <a:ext cx="11913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accent6"/>
                </a:solidFill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(               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25A0B4D-DB54-DD48-9DD4-EB3B60241A37}"/>
              </a:ext>
            </a:extLst>
          </p:cNvPr>
          <p:cNvSpPr txBox="1"/>
          <p:nvPr/>
        </p:nvSpPr>
        <p:spPr>
          <a:xfrm>
            <a:off x="3513577" y="3801123"/>
            <a:ext cx="10759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accent6"/>
                </a:solidFill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(             )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31304BD-1A01-004D-9D48-ADDADBD888A4}"/>
              </a:ext>
            </a:extLst>
          </p:cNvPr>
          <p:cNvCxnSpPr>
            <a:cxnSpLocks/>
          </p:cNvCxnSpPr>
          <p:nvPr/>
        </p:nvCxnSpPr>
        <p:spPr>
          <a:xfrm flipV="1">
            <a:off x="8522657" y="3580112"/>
            <a:ext cx="2558632" cy="114508"/>
          </a:xfrm>
          <a:prstGeom prst="line">
            <a:avLst/>
          </a:prstGeom>
          <a:ln w="38100">
            <a:solidFill>
              <a:srgbClr val="C0000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C4CF7B33-DF8B-F94A-80D2-2D8F26B68C3C}"/>
              </a:ext>
            </a:extLst>
          </p:cNvPr>
          <p:cNvSpPr txBox="1"/>
          <p:nvPr/>
        </p:nvSpPr>
        <p:spPr>
          <a:xfrm>
            <a:off x="7038615" y="3469970"/>
            <a:ext cx="5068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accent6"/>
                </a:solidFill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= 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8598524-C4D3-DB42-9467-7FC24B9EB7EE}"/>
              </a:ext>
            </a:extLst>
          </p:cNvPr>
          <p:cNvSpPr txBox="1"/>
          <p:nvPr/>
        </p:nvSpPr>
        <p:spPr>
          <a:xfrm>
            <a:off x="7035506" y="3787871"/>
            <a:ext cx="5068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accent6"/>
                </a:solidFill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= 4</a:t>
            </a:r>
          </a:p>
        </p:txBody>
      </p:sp>
      <p:pic>
        <p:nvPicPr>
          <p:cNvPr id="27" name="Content Placeholder 3">
            <a:extLst>
              <a:ext uri="{FF2B5EF4-FFF2-40B4-BE49-F238E27FC236}">
                <a16:creationId xmlns:a16="http://schemas.microsoft.com/office/drawing/2014/main" id="{0BC48691-0824-CB46-87A4-42C3CC88D4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7314" y="1846622"/>
            <a:ext cx="6443950" cy="4128437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1E6CAD35-BFF0-A240-90A2-103DF8325A4F}"/>
              </a:ext>
            </a:extLst>
          </p:cNvPr>
          <p:cNvSpPr/>
          <p:nvPr/>
        </p:nvSpPr>
        <p:spPr>
          <a:xfrm>
            <a:off x="3536873" y="3125969"/>
            <a:ext cx="96051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dirty="0">
                <a:solidFill>
                  <a:schemeClr val="accent6"/>
                </a:solidFill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(           )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663640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2" grpId="0"/>
      <p:bldP spid="23" grpId="0"/>
      <p:bldP spid="25" grpId="0"/>
      <p:bldP spid="26" grpId="0"/>
      <p:bldP spid="2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BCD7E8-9577-3644-8B91-DFFF7F24B4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04/09/2020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7B9BD1-E736-8843-A1F3-D24B9E8861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9</a:t>
            </a:fld>
            <a:endParaRPr lang="en-GB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8FFD50A-668A-124C-96D3-D3AE540CDA68}"/>
              </a:ext>
            </a:extLst>
          </p:cNvPr>
          <p:cNvSpPr txBox="1">
            <a:spLocks/>
          </p:cNvSpPr>
          <p:nvPr/>
        </p:nvSpPr>
        <p:spPr>
          <a:xfrm>
            <a:off x="838200" y="580826"/>
            <a:ext cx="10894017" cy="110986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000" kern="1200" spc="6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String </a:t>
            </a:r>
            <a:r>
              <a:rPr lang="en-GB" dirty="0" err="1"/>
              <a:t>slicing,boolske</a:t>
            </a:r>
            <a:r>
              <a:rPr lang="en-GB" dirty="0"/>
              <a:t> </a:t>
            </a:r>
            <a:r>
              <a:rPr lang="en-GB" dirty="0" err="1"/>
              <a:t>værdier</a:t>
            </a:r>
            <a:r>
              <a:rPr lang="en-GB" dirty="0"/>
              <a:t> </a:t>
            </a:r>
            <a:r>
              <a:rPr lang="en-GB" dirty="0" err="1"/>
              <a:t>og</a:t>
            </a:r>
            <a:r>
              <a:rPr lang="en-GB" dirty="0"/>
              <a:t> </a:t>
            </a:r>
            <a:r>
              <a:rPr lang="en-GB" dirty="0" err="1"/>
              <a:t>operatorer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B219BF5-A26E-6742-898E-389F3E971F4E}"/>
              </a:ext>
            </a:extLst>
          </p:cNvPr>
          <p:cNvSpPr txBox="1">
            <a:spLocks/>
          </p:cNvSpPr>
          <p:nvPr/>
        </p:nvSpPr>
        <p:spPr>
          <a:xfrm>
            <a:off x="838200" y="2448340"/>
            <a:ext cx="5035658" cy="22631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GB" sz="1400" u="sng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"</a:t>
            </a:r>
            <a:r>
              <a:rPr lang="en-GB" sz="1400" u="sng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abcdefghijkl</a:t>
            </a:r>
            <a:r>
              <a:rPr lang="en-GB" sz="1400" u="sng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".[1]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400" u="sng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"</a:t>
            </a:r>
            <a:r>
              <a:rPr lang="en-GB" sz="1400" u="sng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abcdefghijkl</a:t>
            </a:r>
            <a:r>
              <a:rPr lang="en-GB" sz="1400" u="sng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".[1..4]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400" u="sng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"</a:t>
            </a:r>
            <a:r>
              <a:rPr lang="en-GB" sz="1400" u="sng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abcdefghijkl</a:t>
            </a:r>
            <a:r>
              <a:rPr lang="en-GB" sz="1400" u="sng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".[..4]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400" u="sng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"</a:t>
            </a:r>
            <a:r>
              <a:rPr lang="en-GB" sz="1400" u="sng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abcdefghijkl</a:t>
            </a:r>
            <a:r>
              <a:rPr lang="en-GB" sz="1400" u="sng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".[4..]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400" u="sng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"</a:t>
            </a:r>
            <a:r>
              <a:rPr lang="en-GB" sz="1400" u="sng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abcdefghijkl</a:t>
            </a:r>
            <a:r>
              <a:rPr lang="en-GB" sz="1400" u="sng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".Length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400" u="sng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"</a:t>
            </a:r>
            <a:r>
              <a:rPr lang="en-GB" sz="1400" u="sng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abcdefghijkl</a:t>
            </a:r>
            <a:r>
              <a:rPr lang="en-GB" sz="1400" u="sng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".[0..11]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3016EB-1FF4-B941-BD5F-16CD63D49A9A}"/>
              </a:ext>
            </a:extLst>
          </p:cNvPr>
          <p:cNvSpPr txBox="1"/>
          <p:nvPr/>
        </p:nvSpPr>
        <p:spPr>
          <a:xfrm>
            <a:off x="2869675" y="2463407"/>
            <a:ext cx="6222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accent6"/>
                </a:solidFill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= ‘b’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C10EE75-9687-B440-9AD4-74053430125C}"/>
              </a:ext>
            </a:extLst>
          </p:cNvPr>
          <p:cNvSpPr txBox="1"/>
          <p:nvPr/>
        </p:nvSpPr>
        <p:spPr>
          <a:xfrm>
            <a:off x="2885066" y="2802179"/>
            <a:ext cx="9973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accent6"/>
                </a:solidFill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= </a:t>
            </a:r>
            <a:r>
              <a:rPr lang="da-DK" sz="1400" dirty="0">
                <a:solidFill>
                  <a:schemeClr val="accent6"/>
                </a:solidFill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"</a:t>
            </a:r>
            <a:r>
              <a:rPr lang="da-DK" sz="1400" dirty="0" err="1">
                <a:solidFill>
                  <a:schemeClr val="accent6"/>
                </a:solidFill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bcde</a:t>
            </a:r>
            <a:r>
              <a:rPr lang="da-DK" sz="1400" dirty="0">
                <a:solidFill>
                  <a:schemeClr val="accent6"/>
                </a:solidFill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"</a:t>
            </a:r>
            <a:endParaRPr lang="da-DK" sz="1400" dirty="0">
              <a:latin typeface="DejaVu Sans Book" panose="020B0603030804020204" pitchFamily="34" charset="0"/>
              <a:ea typeface="DejaVu Sans Book" panose="020B0603030804020204" pitchFamily="34" charset="0"/>
              <a:cs typeface="DejaVu Sans Book" panose="020B0603030804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8C6196-FA35-D241-ADE5-C0CFF8BC75E3}"/>
              </a:ext>
            </a:extLst>
          </p:cNvPr>
          <p:cNvSpPr txBox="1"/>
          <p:nvPr/>
        </p:nvSpPr>
        <p:spPr>
          <a:xfrm>
            <a:off x="2885066" y="3140516"/>
            <a:ext cx="11079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accent6"/>
                </a:solidFill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= </a:t>
            </a:r>
            <a:r>
              <a:rPr lang="da-DK" sz="1400" dirty="0">
                <a:solidFill>
                  <a:schemeClr val="accent6"/>
                </a:solidFill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"</a:t>
            </a:r>
            <a:r>
              <a:rPr lang="da-DK" sz="1400" dirty="0" err="1">
                <a:solidFill>
                  <a:schemeClr val="accent6"/>
                </a:solidFill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abcde</a:t>
            </a:r>
            <a:r>
              <a:rPr lang="da-DK" sz="1400" dirty="0">
                <a:solidFill>
                  <a:schemeClr val="accent6"/>
                </a:solidFill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"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5E03F1-B136-5344-BDA1-A3F330A419C2}"/>
              </a:ext>
            </a:extLst>
          </p:cNvPr>
          <p:cNvSpPr txBox="1"/>
          <p:nvPr/>
        </p:nvSpPr>
        <p:spPr>
          <a:xfrm>
            <a:off x="2885063" y="3494350"/>
            <a:ext cx="12137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accent6"/>
                </a:solidFill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= </a:t>
            </a:r>
            <a:r>
              <a:rPr lang="da-DK" sz="1400" dirty="0">
                <a:solidFill>
                  <a:schemeClr val="accent6"/>
                </a:solidFill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"</a:t>
            </a:r>
            <a:r>
              <a:rPr lang="da-DK" sz="1400" dirty="0" err="1">
                <a:solidFill>
                  <a:schemeClr val="accent6"/>
                </a:solidFill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efghijkl</a:t>
            </a:r>
            <a:r>
              <a:rPr lang="da-DK" sz="1400" dirty="0">
                <a:solidFill>
                  <a:schemeClr val="accent6"/>
                </a:solidFill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"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40F06B7-815E-ED40-B9EE-161C7EDCCB98}"/>
              </a:ext>
            </a:extLst>
          </p:cNvPr>
          <p:cNvSpPr txBox="1"/>
          <p:nvPr/>
        </p:nvSpPr>
        <p:spPr>
          <a:xfrm>
            <a:off x="2885069" y="3821918"/>
            <a:ext cx="6206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accent6"/>
                </a:solidFill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= 12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E2D0788-3349-5C4F-A453-34A4E8A5F89D}"/>
              </a:ext>
            </a:extLst>
          </p:cNvPr>
          <p:cNvSpPr txBox="1"/>
          <p:nvPr/>
        </p:nvSpPr>
        <p:spPr>
          <a:xfrm>
            <a:off x="2885062" y="4144756"/>
            <a:ext cx="16514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accent6"/>
                </a:solidFill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= </a:t>
            </a:r>
            <a:r>
              <a:rPr lang="da-DK" sz="1400" dirty="0">
                <a:solidFill>
                  <a:schemeClr val="accent6"/>
                </a:solidFill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"</a:t>
            </a:r>
            <a:r>
              <a:rPr lang="da-DK" sz="1400" dirty="0" err="1">
                <a:solidFill>
                  <a:schemeClr val="accent6"/>
                </a:solidFill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abcdefghijkl</a:t>
            </a:r>
            <a:r>
              <a:rPr lang="da-DK" sz="1400" dirty="0">
                <a:solidFill>
                  <a:schemeClr val="accent6"/>
                </a:solidFill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"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15276BC-82DA-764F-87A6-97683F2F6325}"/>
              </a:ext>
            </a:extLst>
          </p:cNvPr>
          <p:cNvCxnSpPr>
            <a:cxnSpLocks/>
          </p:cNvCxnSpPr>
          <p:nvPr/>
        </p:nvCxnSpPr>
        <p:spPr>
          <a:xfrm>
            <a:off x="5157614" y="1850272"/>
            <a:ext cx="0" cy="41284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33B9C4D-C0F7-9D42-AE41-C168E4ED5A92}"/>
              </a:ext>
            </a:extLst>
          </p:cNvPr>
          <p:cNvCxnSpPr>
            <a:cxnSpLocks/>
          </p:cNvCxnSpPr>
          <p:nvPr/>
        </p:nvCxnSpPr>
        <p:spPr>
          <a:xfrm>
            <a:off x="7178002" y="1850272"/>
            <a:ext cx="0" cy="41284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72AFA15-2BA4-5945-8C08-B1A10AEBC92B}"/>
              </a:ext>
            </a:extLst>
          </p:cNvPr>
          <p:cNvCxnSpPr>
            <a:cxnSpLocks/>
          </p:cNvCxnSpPr>
          <p:nvPr/>
        </p:nvCxnSpPr>
        <p:spPr>
          <a:xfrm>
            <a:off x="838200" y="1850267"/>
            <a:ext cx="0" cy="41284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A36A7C35-CF48-9342-A72F-36E6EF67172B}"/>
              </a:ext>
            </a:extLst>
          </p:cNvPr>
          <p:cNvSpPr txBox="1"/>
          <p:nvPr/>
        </p:nvSpPr>
        <p:spPr>
          <a:xfrm>
            <a:off x="838200" y="1937208"/>
            <a:ext cx="8451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Slicing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97721DB-F1EC-E44F-821D-CD29E225A526}"/>
              </a:ext>
            </a:extLst>
          </p:cNvPr>
          <p:cNvSpPr txBox="1"/>
          <p:nvPr/>
        </p:nvSpPr>
        <p:spPr>
          <a:xfrm>
            <a:off x="5157629" y="1363805"/>
            <a:ext cx="19208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err="1"/>
              <a:t>Boolske</a:t>
            </a:r>
            <a:r>
              <a:rPr lang="en-GB" sz="2000" dirty="0"/>
              <a:t> </a:t>
            </a:r>
            <a:r>
              <a:rPr lang="en-GB" sz="2000" dirty="0" err="1"/>
              <a:t>værdier</a:t>
            </a:r>
            <a:r>
              <a:rPr lang="en-GB" sz="2000" dirty="0"/>
              <a:t> </a:t>
            </a:r>
            <a:r>
              <a:rPr lang="en-GB" sz="2000" dirty="0" err="1"/>
              <a:t>og</a:t>
            </a:r>
            <a:r>
              <a:rPr lang="en-GB" sz="2000" dirty="0"/>
              <a:t> </a:t>
            </a:r>
            <a:r>
              <a:rPr lang="en-GB" sz="2000" dirty="0" err="1"/>
              <a:t>operatorer</a:t>
            </a:r>
            <a:endParaRPr lang="en-GB" sz="20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A845878-ECAC-5A43-80CC-6909C2855657}"/>
              </a:ext>
            </a:extLst>
          </p:cNvPr>
          <p:cNvSpPr txBox="1"/>
          <p:nvPr/>
        </p:nvSpPr>
        <p:spPr>
          <a:xfrm>
            <a:off x="7178008" y="1937211"/>
            <a:ext cx="20035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 err="1"/>
              <a:t>Sammenligninger</a:t>
            </a:r>
            <a:endParaRPr lang="en-GB" sz="2000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1EB679D-0C4F-4A40-9BD0-22CE0EE4CCC3}"/>
              </a:ext>
            </a:extLst>
          </p:cNvPr>
          <p:cNvCxnSpPr>
            <a:cxnSpLocks/>
          </p:cNvCxnSpPr>
          <p:nvPr/>
        </p:nvCxnSpPr>
        <p:spPr>
          <a:xfrm>
            <a:off x="838200" y="2364376"/>
            <a:ext cx="10515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072BD5BB-4D44-724B-BAD0-2880C4198663}"/>
              </a:ext>
            </a:extLst>
          </p:cNvPr>
          <p:cNvSpPr txBox="1">
            <a:spLocks/>
          </p:cNvSpPr>
          <p:nvPr/>
        </p:nvSpPr>
        <p:spPr>
          <a:xfrm>
            <a:off x="5113523" y="2455817"/>
            <a:ext cx="1964965" cy="33733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true = 1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false = 0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a &amp;&amp; b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a || b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not a</a:t>
            </a:r>
            <a:endParaRPr lang="en-GB" sz="1400" u="sng" dirty="0">
              <a:latin typeface="DejaVu Sans Book" panose="020B0603030804020204" pitchFamily="34" charset="0"/>
              <a:ea typeface="DejaVu Sans Book" panose="020B0603030804020204" pitchFamily="34" charset="0"/>
              <a:cs typeface="DejaVu Sans Book" panose="020B0603030804020204" pitchFamily="34" charset="0"/>
            </a:endParaRP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15CFC22E-E058-2141-924E-F802B9C10B3A}"/>
              </a:ext>
            </a:extLst>
          </p:cNvPr>
          <p:cNvSpPr txBox="1">
            <a:spLocks/>
          </p:cNvSpPr>
          <p:nvPr/>
        </p:nvSpPr>
        <p:spPr>
          <a:xfrm>
            <a:off x="7183612" y="2448340"/>
            <a:ext cx="1964965" cy="33733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3 &lt; 4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3 &gt; 4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3 &lt;&gt; 4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3 = 4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400" u="sng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not 3 = 4</a:t>
            </a:r>
          </a:p>
          <a:p>
            <a:pPr marL="0" indent="0">
              <a:lnSpc>
                <a:spcPct val="100000"/>
              </a:lnSpc>
              <a:buNone/>
            </a:pPr>
            <a:endParaRPr lang="en-GB" sz="1400" dirty="0">
              <a:latin typeface="DejaVu Sans Book" panose="020B0603030804020204" pitchFamily="34" charset="0"/>
              <a:ea typeface="DejaVu Sans Book" panose="020B0603030804020204" pitchFamily="34" charset="0"/>
              <a:cs typeface="DejaVu Sans Book" panose="020B0603030804020204" pitchFamily="34" charset="0"/>
            </a:endParaRP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C5D497E3-1296-7545-AF9C-DAC23CD124B0}"/>
              </a:ext>
            </a:extLst>
          </p:cNvPr>
          <p:cNvSpPr txBox="1">
            <a:spLocks/>
          </p:cNvSpPr>
          <p:nvPr/>
        </p:nvSpPr>
        <p:spPr>
          <a:xfrm>
            <a:off x="7183612" y="4142512"/>
            <a:ext cx="1964965" cy="3228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GB" sz="1400" dirty="0">
                <a:solidFill>
                  <a:schemeClr val="accent6"/>
                </a:solidFill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not (3 = 4)</a:t>
            </a:r>
          </a:p>
          <a:p>
            <a:pPr marL="0" indent="0">
              <a:lnSpc>
                <a:spcPct val="100000"/>
              </a:lnSpc>
              <a:buNone/>
            </a:pPr>
            <a:endParaRPr lang="en-GB" sz="1400" dirty="0">
              <a:latin typeface="DejaVu Sans Book" panose="020B0603030804020204" pitchFamily="34" charset="0"/>
              <a:ea typeface="DejaVu Sans Book" panose="020B0603030804020204" pitchFamily="34" charset="0"/>
              <a:cs typeface="DejaVu Sans Book" panose="020B0603030804020204" pitchFamily="34" charset="0"/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8772CD6-488E-F44F-BB86-23BCF28CC434}"/>
              </a:ext>
            </a:extLst>
          </p:cNvPr>
          <p:cNvCxnSpPr>
            <a:cxnSpLocks/>
          </p:cNvCxnSpPr>
          <p:nvPr/>
        </p:nvCxnSpPr>
        <p:spPr>
          <a:xfrm flipV="1">
            <a:off x="7237714" y="3921075"/>
            <a:ext cx="945397" cy="92991"/>
          </a:xfrm>
          <a:prstGeom prst="line">
            <a:avLst/>
          </a:prstGeom>
          <a:ln w="38100">
            <a:solidFill>
              <a:srgbClr val="C0000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2962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13" grpId="0"/>
      <p:bldP spid="14" grpId="0"/>
      <p:bldP spid="22" grpId="0"/>
      <p:bldP spid="23" grpId="0"/>
      <p:bldP spid="24" grpId="0"/>
    </p:bldLst>
  </p:timing>
</p:sld>
</file>

<file path=ppt/theme/theme1.xml><?xml version="1.0" encoding="utf-8"?>
<a:theme xmlns:a="http://schemas.openxmlformats.org/drawingml/2006/main" name="Brugerdefineret design">
  <a:themeElements>
    <a:clrScheme name="KU 2016">
      <a:dk1>
        <a:sysClr val="windowText" lastClr="000000"/>
      </a:dk1>
      <a:lt1>
        <a:sysClr val="window" lastClr="FFFFFF"/>
      </a:lt1>
      <a:dk2>
        <a:srgbClr val="6E6E6E"/>
      </a:dk2>
      <a:lt2>
        <a:srgbClr val="E7E6E6"/>
      </a:lt2>
      <a:accent1>
        <a:srgbClr val="A31D20"/>
      </a:accent1>
      <a:accent2>
        <a:srgbClr val="7B7B7B"/>
      </a:accent2>
      <a:accent3>
        <a:srgbClr val="D49F3A"/>
      </a:accent3>
      <a:accent4>
        <a:srgbClr val="42759B"/>
      </a:accent4>
      <a:accent5>
        <a:srgbClr val="79ADB1"/>
      </a:accent5>
      <a:accent6>
        <a:srgbClr val="779921"/>
      </a:accent6>
      <a:hlink>
        <a:srgbClr val="A31D20"/>
      </a:hlink>
      <a:folHlink>
        <a:srgbClr val="000000"/>
      </a:folHlink>
    </a:clrScheme>
    <a:fontScheme name="KU2016">
      <a:majorFont>
        <a:latin typeface="Microsoft New Tai Lue"/>
        <a:ea typeface=""/>
        <a:cs typeface=""/>
      </a:majorFont>
      <a:minorFont>
        <a:latin typeface="Microsoft New Tai Lue"/>
        <a:ea typeface=""/>
        <a:cs typeface="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16_9_ENG_small.potx" id="{A3DD7A52-1208-4A6C-8744-F59945AA7F28}" vid="{9B86432B-FA9E-4F83-8547-14BF57C0A4D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-tema">
  <a:themeElements>
    <a:clrScheme name="Kont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ont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536</Words>
  <Application>Microsoft Macintosh PowerPoint</Application>
  <PresentationFormat>Widescreen</PresentationFormat>
  <Paragraphs>157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DejaVu Sans Book</vt:lpstr>
      <vt:lpstr>Microsoft New Tai Lue</vt:lpstr>
      <vt:lpstr>Brugerdefineret design</vt:lpstr>
      <vt:lpstr>ope</vt:lpstr>
      <vt:lpstr>PowerPoint Presentation</vt:lpstr>
      <vt:lpstr>PowerPoint Presentation</vt:lpstr>
      <vt:lpstr>Octal og Hexadecimale tal</vt:lpstr>
      <vt:lpstr>Typer definerer formen på klodsen</vt:lpstr>
      <vt:lpstr>PowerPoint Presentation</vt:lpstr>
      <vt:lpstr>PowerPoint Presentation</vt:lpstr>
      <vt:lpstr>PowerPoint Presentation</vt:lpstr>
      <vt:lpstr>PowerPoint Presentation</vt:lpstr>
      <vt:lpstr>Resumé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Jon Sporring</dc:creator>
  <cp:lastModifiedBy/>
  <cp:revision>1</cp:revision>
  <cp:lastPrinted>2020-08-30T17:31:18Z</cp:lastPrinted>
  <dcterms:created xsi:type="dcterms:W3CDTF">2020-05-18T14:26:00Z</dcterms:created>
  <dcterms:modified xsi:type="dcterms:W3CDTF">2020-09-04T11:26:55Z</dcterms:modified>
</cp:coreProperties>
</file>